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91" d="100"/>
          <a:sy n="91" d="100"/>
        </p:scale>
        <p:origin x="786" y="78"/>
      </p:cViewPr>
      <p:guideLst/>
    </p:cSldViewPr>
  </p:slideViewPr>
  <p:notesTextViewPr>
    <p:cViewPr>
      <p:scale>
        <a:sx n="1" d="1"/>
        <a:sy n="1" d="1"/>
      </p:scale>
      <p:origin x="0" y="0"/>
    </p:cViewPr>
  </p:notesTextViewPr>
  <p:gridSpacing cx="76200" cy="76200"/>
</p:viewPr>
</file>

<file path=ppt/_rels/presentation.xml.rels><?xml version="1.0" encoding="UTF-8"?><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red M Grant" userId="d945e0105793f2f4" providerId="LiveId" clId="{A011FFBC-A182-41CB-9807-86D4B07C461C}"/>
    <pc:docChg chg="custSel modSld">
      <pc:chgData name="Jared M Grant" userId="d945e0105793f2f4" providerId="LiveId" clId="{A011FFBC-A182-41CB-9807-86D4B07C461C}" dt="2026-04-06T03:26:57.043" v="184" actId="313"/>
      <pc:docMkLst>
        <pc:docMk/>
      </pc:docMkLst>
      <pc:sldChg chg="modSp mod">
        <pc:chgData name="Jared M Grant" userId="d945e0105793f2f4" providerId="LiveId" clId="{A011FFBC-A182-41CB-9807-86D4B07C461C}" dt="2026-04-06T03:20:11.319" v="0" actId="20577"/>
        <pc:sldMkLst>
          <pc:docMk/>
          <pc:sldMk cId="0" sldId="257"/>
        </pc:sldMkLst>
        <pc:spChg chg="mod">
          <ac:chgData name="Jared M Grant" userId="d945e0105793f2f4" providerId="LiveId" clId="{A011FFBC-A182-41CB-9807-86D4B07C461C}" dt="2026-04-06T03:20:11.319" v="0" actId="20577"/>
          <ac:spMkLst>
            <pc:docMk/>
            <pc:sldMk cId="0" sldId="257"/>
            <ac:spMk id="9" creationId="{00000000-0000-0000-0000-000000000000}"/>
          </ac:spMkLst>
        </pc:spChg>
      </pc:sldChg>
      <pc:sldChg chg="modSp mod">
        <pc:chgData name="Jared M Grant" userId="d945e0105793f2f4" providerId="LiveId" clId="{A011FFBC-A182-41CB-9807-86D4B07C461C}" dt="2026-04-06T03:22:27.283" v="25" actId="20577"/>
        <pc:sldMkLst>
          <pc:docMk/>
          <pc:sldMk cId="0" sldId="260"/>
        </pc:sldMkLst>
        <pc:spChg chg="mod">
          <ac:chgData name="Jared M Grant" userId="d945e0105793f2f4" providerId="LiveId" clId="{A011FFBC-A182-41CB-9807-86D4B07C461C}" dt="2026-04-06T03:22:27.283" v="25" actId="20577"/>
          <ac:spMkLst>
            <pc:docMk/>
            <pc:sldMk cId="0" sldId="260"/>
            <ac:spMk id="4" creationId="{00000000-0000-0000-0000-000000000000}"/>
          </ac:spMkLst>
        </pc:spChg>
      </pc:sldChg>
      <pc:sldChg chg="modSp mod">
        <pc:chgData name="Jared M Grant" userId="d945e0105793f2f4" providerId="LiveId" clId="{A011FFBC-A182-41CB-9807-86D4B07C461C}" dt="2026-04-06T03:24:04.574" v="90" actId="20577"/>
        <pc:sldMkLst>
          <pc:docMk/>
          <pc:sldMk cId="0" sldId="261"/>
        </pc:sldMkLst>
        <pc:spChg chg="mod">
          <ac:chgData name="Jared M Grant" userId="d945e0105793f2f4" providerId="LiveId" clId="{A011FFBC-A182-41CB-9807-86D4B07C461C}" dt="2026-04-06T03:24:04.574" v="90" actId="20577"/>
          <ac:spMkLst>
            <pc:docMk/>
            <pc:sldMk cId="0" sldId="261"/>
            <ac:spMk id="26" creationId="{00000000-0000-0000-0000-000000000000}"/>
          </ac:spMkLst>
        </pc:spChg>
      </pc:sldChg>
      <pc:sldChg chg="modSp mod">
        <pc:chgData name="Jared M Grant" userId="d945e0105793f2f4" providerId="LiveId" clId="{A011FFBC-A182-41CB-9807-86D4B07C461C}" dt="2026-04-06T03:25:15.675" v="135" actId="20577"/>
        <pc:sldMkLst>
          <pc:docMk/>
          <pc:sldMk cId="0" sldId="263"/>
        </pc:sldMkLst>
        <pc:spChg chg="mod">
          <ac:chgData name="Jared M Grant" userId="d945e0105793f2f4" providerId="LiveId" clId="{A011FFBC-A182-41CB-9807-86D4B07C461C}" dt="2026-04-06T03:25:15.675" v="135" actId="20577"/>
          <ac:spMkLst>
            <pc:docMk/>
            <pc:sldMk cId="0" sldId="263"/>
            <ac:spMk id="28" creationId="{00000000-0000-0000-0000-000000000000}"/>
          </ac:spMkLst>
        </pc:spChg>
      </pc:sldChg>
      <pc:sldChg chg="modSp mod">
        <pc:chgData name="Jared M Grant" userId="d945e0105793f2f4" providerId="LiveId" clId="{A011FFBC-A182-41CB-9807-86D4B07C461C}" dt="2026-04-06T03:26:57.043" v="184" actId="313"/>
        <pc:sldMkLst>
          <pc:docMk/>
          <pc:sldMk cId="0" sldId="264"/>
        </pc:sldMkLst>
        <pc:spChg chg="mod">
          <ac:chgData name="Jared M Grant" userId="d945e0105793f2f4" providerId="LiveId" clId="{A011FFBC-A182-41CB-9807-86D4B07C461C}" dt="2026-04-06T03:25:49.240" v="149" actId="20577"/>
          <ac:spMkLst>
            <pc:docMk/>
            <pc:sldMk cId="0" sldId="264"/>
            <ac:spMk id="8" creationId="{00000000-0000-0000-0000-000000000000}"/>
          </ac:spMkLst>
        </pc:spChg>
        <pc:spChg chg="mod">
          <ac:chgData name="Jared M Grant" userId="d945e0105793f2f4" providerId="LiveId" clId="{A011FFBC-A182-41CB-9807-86D4B07C461C}" dt="2026-04-06T03:26:07.222" v="178" actId="20577"/>
          <ac:spMkLst>
            <pc:docMk/>
            <pc:sldMk cId="0" sldId="264"/>
            <ac:spMk id="9" creationId="{00000000-0000-0000-0000-000000000000}"/>
          </ac:spMkLst>
        </pc:spChg>
        <pc:spChg chg="mod">
          <ac:chgData name="Jared M Grant" userId="d945e0105793f2f4" providerId="LiveId" clId="{A011FFBC-A182-41CB-9807-86D4B07C461C}" dt="2026-04-06T03:26:57.043" v="184" actId="313"/>
          <ac:spMkLst>
            <pc:docMk/>
            <pc:sldMk cId="0" sldId="264"/>
            <ac:spMk id="20" creationId="{00000000-0000-0000-0000-000000000000}"/>
          </ac:spMkLst>
        </pc:spChg>
      </pc:sldChg>
    </pc:docChg>
  </pc:docChgLst>
</pc:chgInfo>
</file>

<file path=ppt/notesMasters/_rels/notesMaster1.xml.rels><?xml version="1.0" encoding="UTF-8"?><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67711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 Id="rId3" Type="http://schemas.openxmlformats.org/officeDocument/2006/relationships/hyperlink" Target="https://jaredmgrant.com" TargetMode="External"/><Relationship Id="rId4" Type="http://schemas.openxmlformats.org/officeDocument/2006/relationships/hyperlink" Target="https://jaredmgrant.com/writing/voice-interview-tool" TargetMode="External"/></Relationships>
</file>

<file path=ppt/slides/_rels/slide10.xml.rels><?xml version="1.0" encoding="UTF-8"?><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1117"/>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00E5FF"/>
          </a:solidFill>
          <a:ln/>
        </p:spPr>
      </p:sp>
      <p:sp>
        <p:nvSpPr>
          <p:cNvPr id="3" name="Shape 1"/>
          <p:cNvSpPr/>
          <p:nvPr/>
        </p:nvSpPr>
        <p:spPr>
          <a:xfrm>
            <a:off x="0" y="5070348"/>
            <a:ext cx="9144000" cy="73152"/>
          </a:xfrm>
          <a:prstGeom prst="rect">
            <a:avLst/>
          </a:prstGeom>
          <a:solidFill>
            <a:srgbClr val="00E5FF"/>
          </a:solidFill>
          <a:ln/>
        </p:spPr>
      </p:sp>
      <p:sp>
        <p:nvSpPr>
          <p:cNvPr id="4" name="Text 2"/>
          <p:cNvSpPr/>
          <p:nvPr/>
        </p:nvSpPr>
        <p:spPr>
          <a:xfrm>
            <a:off x="640080" y="1280160"/>
            <a:ext cx="7863840" cy="1097280"/>
          </a:xfrm>
          <a:prstGeom prst="rect">
            <a:avLst/>
          </a:prstGeom>
          <a:noFill/>
          <a:ln/>
        </p:spPr>
        <p:txBody>
          <a:bodyPr wrap="square" rtlCol="0" anchor="ctr"/>
          <a:lstStyle/>
          <a:p>
            <a:pPr marL="0" indent="0" algn="ctr">
              <a:buNone/>
            </a:pPr>
            <a:r>
              <a:rPr lang="en-US" sz="5200" b="1" dirty="0">
                <a:solidFill>
                  <a:srgbClr val="FFFFFF"/>
                </a:solidFill>
                <a:latin typeface="Arial" pitchFamily="34" charset="0"/>
                <a:ea typeface="Arial" pitchFamily="34" charset="-122"/>
                <a:cs typeface="Arial" pitchFamily="34" charset="-120"/>
              </a:rPr>
              <a:t>Voice Interview Utility</a:t>
            </a:r>
            <a:endParaRPr lang="en-US" sz="5200" dirty="0"/>
          </a:p>
        </p:txBody>
      </p:sp>
      <p:sp>
        <p:nvSpPr>
          <p:cNvPr id="5" name="Shape 3"/>
          <p:cNvSpPr/>
          <p:nvPr/>
        </p:nvSpPr>
        <p:spPr>
          <a:xfrm>
            <a:off x="3200400" y="2514600"/>
            <a:ext cx="2743200" cy="54864"/>
          </a:xfrm>
          <a:prstGeom prst="rect">
            <a:avLst/>
          </a:prstGeom>
          <a:solidFill>
            <a:srgbClr val="00E5FF"/>
          </a:solidFill>
          <a:ln/>
        </p:spPr>
      </p:sp>
      <p:sp>
        <p:nvSpPr>
          <p:cNvPr id="6" name="Text 4"/>
          <p:cNvSpPr/>
          <p:nvPr/>
        </p:nvSpPr>
        <p:spPr>
          <a:xfrm>
            <a:off x="640080" y="2697480"/>
            <a:ext cx="7863840" cy="457200"/>
          </a:xfrm>
          <a:prstGeom prst="rect">
            <a:avLst/>
          </a:prstGeom>
          <a:noFill/>
          <a:ln/>
        </p:spPr>
        <p:txBody>
          <a:bodyPr wrap="square" rtlCol="0" anchor="ctr"/>
          <a:lstStyle/>
          <a:p>
            <a:pPr marL="0" indent="0" algn="ctr">
              <a:buNone/>
            </a:pPr>
            <a:r>
              <a:rPr lang="en-US" sz="1600" dirty="0">
                <a:solidFill>
                  <a:srgbClr val="00E5FF"/>
                </a:solidFill>
                <a:latin typeface="Arial" pitchFamily="34" charset="0"/>
                <a:ea typeface="Arial" pitchFamily="34" charset="-122"/>
                <a:cs typeface="Arial" pitchFamily="34" charset="-120"/>
              </a:rPr>
              <a:t>How I built a real AI-powered tool in a morning with Claude Code</a:t>
            </a:r>
            <a:endParaRPr lang="en-US" sz="1600" dirty="0"/>
          </a:p>
        </p:txBody>
      </p:sp>
      <p:sp>
        <p:nvSpPr>
          <p:cNvPr id="7" name="Text 5"/>
          <p:cNvSpPr/>
          <p:nvPr/>
        </p:nvSpPr>
        <p:spPr>
          <a:xfrm>
            <a:off x="640080" y="3291840"/>
            <a:ext cx="7863840" cy="548640"/>
          </a:xfrm>
          <a:prstGeom prst="rect">
            <a:avLst/>
          </a:prstGeom>
          <a:noFill/>
          <a:ln/>
        </p:spPr>
        <p:txBody>
          <a:bodyPr wrap="square" rtlCol="0" anchor="ctr"/>
          <a:lstStyle/>
          <a:p>
            <a:pPr marL="0" indent="0" algn="ctr">
              <a:buNone/>
            </a:pPr>
            <a:r>
              <a:rPr lang="en-US" sz="1200" dirty="0">
                <a:solidFill>
                  <a:srgbClr val="8B949E"/>
                </a:solidFill>
                <a:latin typeface="Arial" pitchFamily="34" charset="0"/>
              </a:rPr>
              <a:t xml:space="preserve">A companion to the blog post  |  April 2026  |  </a:t>
            </a:r>
            <a:r>
              <a:rPr lang="en-US" sz="1200" dirty="0">
                <a:solidFill>
                  <a:srgbClr val="00E5FF"/>
                </a:solidFill>
                <a:latin typeface="Arial" pitchFamily="34" charset="0"/>
                <a:hlinkClick r:id="rId4"/>
              </a:rPr>
              <a:t>Read the post</a:t>
            </a:r>
            <a:endParaRPr lang="en-US" sz="1200" dirty="0"/>
          </a:p>
          <a:p>
            <a:pPr marL="0" indent="0" algn="ctr">
              <a:buNone/>
            </a:pPr>
            <a:r>
              <a:rPr lang="en-US" sz="1200" dirty="0">
                <a:solidFill>
                  <a:srgbClr val="8B949E"/>
                </a:solidFill>
                <a:latin typeface="Arial" pitchFamily="34" charset="0"/>
              </a:rPr>
              <a:t xml:space="preserve">Jared Grant  |  </a:t>
            </a:r>
            <a:r>
              <a:rPr lang="en-US" sz="1200" dirty="0">
                <a:solidFill>
                  <a:srgbClr val="00E5FF"/>
                </a:solidFill>
                <a:latin typeface="Arial" pitchFamily="34" charset="0"/>
                <a:hlinkClick r:id="rId3"/>
              </a:rPr>
              <a:t>jaredmgrant.com</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D1117"/>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00E5FF"/>
          </a:solidFill>
          <a:ln/>
        </p:spPr>
      </p:sp>
      <p:sp>
        <p:nvSpPr>
          <p:cNvPr id="3" name="Shape 1"/>
          <p:cNvSpPr/>
          <p:nvPr/>
        </p:nvSpPr>
        <p:spPr>
          <a:xfrm>
            <a:off x="0" y="5070348"/>
            <a:ext cx="9144000" cy="73152"/>
          </a:xfrm>
          <a:prstGeom prst="rect">
            <a:avLst/>
          </a:prstGeom>
          <a:solidFill>
            <a:srgbClr val="00E5FF"/>
          </a:solidFill>
          <a:ln/>
        </p:spPr>
      </p:sp>
      <p:sp>
        <p:nvSpPr>
          <p:cNvPr id="4" name="Text 2"/>
          <p:cNvSpPr/>
          <p:nvPr/>
        </p:nvSpPr>
        <p:spPr>
          <a:xfrm>
            <a:off x="731520" y="640080"/>
            <a:ext cx="7680960" cy="1005840"/>
          </a:xfrm>
          <a:prstGeom prst="rect">
            <a:avLst/>
          </a:prstGeom>
          <a:noFill/>
          <a:ln/>
        </p:spPr>
        <p:txBody>
          <a:bodyPr wrap="square" rtlCol="0" anchor="ctr"/>
          <a:lstStyle/>
          <a:p>
            <a:pPr marL="0" indent="0" algn="ctr">
              <a:buNone/>
            </a:pPr>
            <a:r>
              <a:rPr lang="en-US" sz="1800" i="1" dirty="0">
                <a:solidFill>
                  <a:srgbClr val="FFFFFF"/>
                </a:solidFill>
                <a:latin typeface="Arial" pitchFamily="34" charset="0"/>
                <a:ea typeface="Arial" pitchFamily="34" charset="-122"/>
                <a:cs typeface="Arial" pitchFamily="34" charset="-120"/>
              </a:rPr>
              <a:t>"I started the day with a problem, an idea, no code base, and had a solution by the end of the morning."</a:t>
            </a:r>
            <a:endParaRPr lang="en-US" sz="1800" dirty="0"/>
          </a:p>
        </p:txBody>
      </p:sp>
      <p:sp>
        <p:nvSpPr>
          <p:cNvPr id="5" name="Shape 3"/>
          <p:cNvSpPr/>
          <p:nvPr/>
        </p:nvSpPr>
        <p:spPr>
          <a:xfrm>
            <a:off x="3200400" y="1691640"/>
            <a:ext cx="2743200" cy="45720"/>
          </a:xfrm>
          <a:prstGeom prst="rect">
            <a:avLst/>
          </a:prstGeom>
          <a:solidFill>
            <a:srgbClr val="00E5FF"/>
          </a:solidFill>
          <a:ln/>
        </p:spPr>
      </p:sp>
      <p:sp>
        <p:nvSpPr>
          <p:cNvPr id="6" name="Text 4"/>
          <p:cNvSpPr/>
          <p:nvPr/>
        </p:nvSpPr>
        <p:spPr>
          <a:xfrm>
            <a:off x="731520" y="1874520"/>
            <a:ext cx="7680960" cy="365760"/>
          </a:xfrm>
          <a:prstGeom prst="rect">
            <a:avLst/>
          </a:prstGeom>
          <a:noFill/>
          <a:ln/>
        </p:spPr>
        <p:txBody>
          <a:bodyPr wrap="square" rtlCol="0" anchor="ctr"/>
          <a:lstStyle/>
          <a:p>
            <a:pPr marL="0" indent="0" algn="ctr">
              <a:buNone/>
            </a:pPr>
            <a:r>
              <a:rPr lang="en-US" sz="1400" dirty="0">
                <a:solidFill>
                  <a:srgbClr val="FFFFFF"/>
                </a:solidFill>
                <a:latin typeface="Arial" pitchFamily="34" charset="0"/>
                <a:ea typeface="Arial" pitchFamily="34" charset="-122"/>
                <a:cs typeface="Arial" pitchFamily="34" charset="-120"/>
              </a:rPr>
              <a:t>The differentiator is no longer who can write the most elegant code.</a:t>
            </a:r>
            <a:endParaRPr lang="en-US" sz="1400" dirty="0"/>
          </a:p>
        </p:txBody>
      </p:sp>
      <p:sp>
        <p:nvSpPr>
          <p:cNvPr id="7" name="Text 5"/>
          <p:cNvSpPr/>
          <p:nvPr/>
        </p:nvSpPr>
        <p:spPr>
          <a:xfrm>
            <a:off x="731520" y="2286000"/>
            <a:ext cx="7680960" cy="640080"/>
          </a:xfrm>
          <a:prstGeom prst="rect">
            <a:avLst/>
          </a:prstGeom>
          <a:noFill/>
          <a:ln/>
        </p:spPr>
        <p:txBody>
          <a:bodyPr wrap="square" rtlCol="0" anchor="ctr"/>
          <a:lstStyle/>
          <a:p>
            <a:pPr marL="0" indent="0" algn="ctr">
              <a:buNone/>
            </a:pPr>
            <a:r>
              <a:rPr lang="en-US" sz="1400" dirty="0">
                <a:solidFill>
                  <a:srgbClr val="8B949E"/>
                </a:solidFill>
                <a:latin typeface="Arial" pitchFamily="34" charset="0"/>
                <a:ea typeface="Arial" pitchFamily="34" charset="-122"/>
                <a:cs typeface="Arial" pitchFamily="34" charset="-120"/>
              </a:rPr>
              <a:t>It's who can recognize what's worth building, guide AI-assisted execution,</a:t>
            </a:r>
            <a:endParaRPr lang="en-US" sz="1400" dirty="0"/>
          </a:p>
          <a:p>
            <a:pPr marL="0" indent="0" algn="ctr">
              <a:buNone/>
            </a:pPr>
            <a:r>
              <a:rPr lang="en-US" sz="1400" dirty="0">
                <a:solidFill>
                  <a:srgbClr val="8B949E"/>
                </a:solidFill>
                <a:latin typeface="Arial" pitchFamily="34" charset="0"/>
                <a:ea typeface="Arial" pitchFamily="34" charset="-122"/>
                <a:cs typeface="Arial" pitchFamily="34" charset="-120"/>
              </a:rPr>
              <a:t>and ensure the result fits the organization it's meant to serve.</a:t>
            </a:r>
            <a:endParaRPr lang="en-US" sz="1400" dirty="0"/>
          </a:p>
        </p:txBody>
      </p:sp>
      <p:sp>
        <p:nvSpPr>
          <p:cNvPr id="8" name="Shape 6"/>
          <p:cNvSpPr/>
          <p:nvPr/>
        </p:nvSpPr>
        <p:spPr>
          <a:xfrm>
            <a:off x="3200400" y="3017520"/>
            <a:ext cx="2743200" cy="45720"/>
          </a:xfrm>
          <a:prstGeom prst="rect">
            <a:avLst/>
          </a:prstGeom>
          <a:solidFill>
            <a:srgbClr val="00E5FF"/>
          </a:solidFill>
          <a:ln/>
        </p:spPr>
      </p:sp>
      <p:sp>
        <p:nvSpPr>
          <p:cNvPr id="9" name="Text 7"/>
          <p:cNvSpPr/>
          <p:nvPr/>
        </p:nvSpPr>
        <p:spPr>
          <a:xfrm>
            <a:off x="731520" y="3200400"/>
            <a:ext cx="7680960" cy="365760"/>
          </a:xfrm>
          <a:prstGeom prst="rect">
            <a:avLst/>
          </a:prstGeom>
          <a:noFill/>
          <a:ln/>
        </p:spPr>
        <p:txBody>
          <a:bodyPr wrap="square" rtlCol="0" anchor="ctr"/>
          <a:lstStyle/>
          <a:p>
            <a:pPr marL="0" indent="0" algn="ctr">
              <a:buNone/>
            </a:pPr>
            <a:r>
              <a:rPr lang="en-US" sz="1400" dirty="0">
                <a:solidFill>
                  <a:srgbClr val="FFFFFF"/>
                </a:solidFill>
                <a:latin typeface="Arial" pitchFamily="34" charset="0"/>
                <a:ea typeface="Arial" pitchFamily="34" charset="-122"/>
                <a:cs typeface="Arial" pitchFamily="34" charset="-120"/>
              </a:rPr>
              <a:t>The question for analytics leaders is not whether these capabilities are real.</a:t>
            </a:r>
            <a:endParaRPr lang="en-US" sz="1400" dirty="0"/>
          </a:p>
        </p:txBody>
      </p:sp>
      <p:sp>
        <p:nvSpPr>
          <p:cNvPr id="10" name="Text 8"/>
          <p:cNvSpPr/>
          <p:nvPr/>
        </p:nvSpPr>
        <p:spPr>
          <a:xfrm>
            <a:off x="731520" y="3611880"/>
            <a:ext cx="7680960" cy="365760"/>
          </a:xfrm>
          <a:prstGeom prst="rect">
            <a:avLst/>
          </a:prstGeom>
          <a:noFill/>
          <a:ln/>
        </p:spPr>
        <p:txBody>
          <a:bodyPr wrap="square" rtlCol="0" anchor="ctr"/>
          <a:lstStyle/>
          <a:p>
            <a:pPr marL="0" indent="0" algn="ctr">
              <a:buNone/>
            </a:pPr>
            <a:r>
              <a:rPr lang="en-US" sz="1600" b="1" dirty="0">
                <a:solidFill>
                  <a:srgbClr val="00E5FF"/>
                </a:solidFill>
                <a:latin typeface="Arial" pitchFamily="34" charset="0"/>
                <a:ea typeface="Arial" pitchFamily="34" charset="-122"/>
                <a:cs typeface="Arial" pitchFamily="34" charset="-120"/>
              </a:rPr>
              <a:t>The question is what your team is choosing to imagine.</a:t>
            </a:r>
            <a:endParaRPr 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D1117"/>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E5FF"/>
          </a:solidFill>
          <a:ln/>
        </p:spPr>
      </p:sp>
      <p:sp>
        <p:nvSpPr>
          <p:cNvPr id="3" name="Text 1"/>
          <p:cNvSpPr/>
          <p:nvPr/>
        </p:nvSpPr>
        <p:spPr>
          <a:xfrm>
            <a:off x="457200" y="182880"/>
            <a:ext cx="8229600" cy="502920"/>
          </a:xfrm>
          <a:prstGeom prst="rect">
            <a:avLst/>
          </a:prstGeom>
          <a:noFill/>
          <a:ln/>
        </p:spPr>
        <p:txBody>
          <a:bodyPr wrap="square" lIns="0" tIns="0" rIns="0" bIns="0" rtlCol="0" anchor="ctr"/>
          <a:lstStyle/>
          <a:p>
            <a:pPr marL="0" indent="0">
              <a:buNone/>
            </a:pPr>
            <a:r>
              <a:rPr lang="en-US" sz="2800" b="1" dirty="0">
                <a:solidFill>
                  <a:srgbClr val="FFFFFF"/>
                </a:solidFill>
                <a:latin typeface="Arial" pitchFamily="34" charset="0"/>
                <a:ea typeface="Arial" pitchFamily="34" charset="-122"/>
                <a:cs typeface="Arial" pitchFamily="34" charset="-120"/>
              </a:rPr>
              <a:t>The Problem</a:t>
            </a:r>
            <a:endParaRPr lang="en-US" sz="2800" dirty="0"/>
          </a:p>
        </p:txBody>
      </p:sp>
      <p:sp>
        <p:nvSpPr>
          <p:cNvPr id="4" name="Text 2"/>
          <p:cNvSpPr/>
          <p:nvPr/>
        </p:nvSpPr>
        <p:spPr>
          <a:xfrm>
            <a:off x="457200" y="685800"/>
            <a:ext cx="8229600" cy="274320"/>
          </a:xfrm>
          <a:prstGeom prst="rect">
            <a:avLst/>
          </a:prstGeom>
          <a:noFill/>
          <a:ln/>
        </p:spPr>
        <p:txBody>
          <a:bodyPr wrap="square" lIns="0" tIns="0" rIns="0" bIns="0" rtlCol="0" anchor="ctr"/>
          <a:lstStyle/>
          <a:p>
            <a:pPr marL="0" indent="0">
              <a:buNone/>
            </a:pPr>
            <a:r>
              <a:rPr lang="en-US" sz="1300" dirty="0">
                <a:solidFill>
                  <a:srgbClr val="00E5FF"/>
                </a:solidFill>
                <a:latin typeface="Arial" pitchFamily="34" charset="0"/>
                <a:ea typeface="Arial" pitchFamily="34" charset="-122"/>
                <a:cs typeface="Arial" pitchFamily="34" charset="-120"/>
              </a:rPr>
              <a:t>Why I built this instead of buying something off the shelf</a:t>
            </a:r>
            <a:endParaRPr lang="en-US" sz="1300" dirty="0"/>
          </a:p>
        </p:txBody>
      </p:sp>
      <p:sp>
        <p:nvSpPr>
          <p:cNvPr id="5" name="Shape 3"/>
          <p:cNvSpPr/>
          <p:nvPr/>
        </p:nvSpPr>
        <p:spPr>
          <a:xfrm>
            <a:off x="457200" y="1051560"/>
            <a:ext cx="8229600" cy="18288"/>
          </a:xfrm>
          <a:prstGeom prst="rect">
            <a:avLst/>
          </a:prstGeom>
          <a:solidFill>
            <a:srgbClr val="30363D"/>
          </a:solidFill>
          <a:ln/>
        </p:spPr>
      </p:sp>
      <p:sp>
        <p:nvSpPr>
          <p:cNvPr id="6" name="Shape 4"/>
          <p:cNvSpPr/>
          <p:nvPr/>
        </p:nvSpPr>
        <p:spPr>
          <a:xfrm>
            <a:off x="457200" y="1188720"/>
            <a:ext cx="4023360" cy="3474720"/>
          </a:xfrm>
          <a:prstGeom prst="rect">
            <a:avLst/>
          </a:prstGeom>
          <a:solidFill>
            <a:srgbClr val="1C2333"/>
          </a:solidFill>
          <a:ln/>
          <a:effectLst>
            <a:outerShdw blurRad="101600" dist="25400" dir="8100000" algn="bl" rotWithShape="0">
              <a:srgbClr val="000000">
                <a:alpha val="30000"/>
              </a:srgbClr>
            </a:outerShdw>
          </a:effectLst>
        </p:spPr>
      </p:sp>
      <p:sp>
        <p:nvSpPr>
          <p:cNvPr id="7" name="Shape 5"/>
          <p:cNvSpPr/>
          <p:nvPr/>
        </p:nvSpPr>
        <p:spPr>
          <a:xfrm>
            <a:off x="457200" y="1188720"/>
            <a:ext cx="64008" cy="3474720"/>
          </a:xfrm>
          <a:prstGeom prst="rect">
            <a:avLst/>
          </a:prstGeom>
          <a:solidFill>
            <a:srgbClr val="00E5FF"/>
          </a:solidFill>
          <a:ln/>
        </p:spPr>
      </p:sp>
      <p:sp>
        <p:nvSpPr>
          <p:cNvPr id="8" name="Text 6"/>
          <p:cNvSpPr/>
          <p:nvPr/>
        </p:nvSpPr>
        <p:spPr>
          <a:xfrm>
            <a:off x="640080" y="1280160"/>
            <a:ext cx="3657600" cy="365760"/>
          </a:xfrm>
          <a:prstGeom prst="rect">
            <a:avLst/>
          </a:prstGeom>
          <a:noFill/>
          <a:ln/>
        </p:spPr>
        <p:txBody>
          <a:bodyPr wrap="square" lIns="0" tIns="0" rIns="0" bIns="0" rtlCol="0" anchor="ctr"/>
          <a:lstStyle/>
          <a:p>
            <a:pPr marL="0" indent="0">
              <a:buNone/>
            </a:pPr>
            <a:r>
              <a:rPr lang="en-US" sz="1400" b="1" dirty="0">
                <a:solidFill>
                  <a:srgbClr val="00E5FF"/>
                </a:solidFill>
                <a:latin typeface="Arial" pitchFamily="34" charset="0"/>
                <a:ea typeface="Arial" pitchFamily="34" charset="-122"/>
                <a:cs typeface="Arial" pitchFamily="34" charset="-120"/>
              </a:rPr>
              <a:t>The Friction</a:t>
            </a:r>
            <a:endParaRPr lang="en-US" sz="1400" dirty="0"/>
          </a:p>
        </p:txBody>
      </p:sp>
      <p:sp>
        <p:nvSpPr>
          <p:cNvPr id="9" name="Text 7"/>
          <p:cNvSpPr/>
          <p:nvPr/>
        </p:nvSpPr>
        <p:spPr>
          <a:xfrm>
            <a:off x="640080" y="1691640"/>
            <a:ext cx="3566160" cy="2834640"/>
          </a:xfrm>
          <a:prstGeom prst="rect">
            <a:avLst/>
          </a:prstGeom>
          <a:noFill/>
          <a:ln/>
        </p:spPr>
        <p:txBody>
          <a:bodyPr wrap="square" rtlCol="0" anchor="t"/>
          <a:lstStyle/>
          <a:p>
            <a:pPr marL="0" indent="0">
              <a:buNone/>
            </a:pPr>
            <a:r>
              <a:rPr lang="en-US" sz="1200" dirty="0">
                <a:solidFill>
                  <a:srgbClr val="FFFFFF"/>
                </a:solidFill>
                <a:latin typeface="Arial" pitchFamily="34" charset="0"/>
                <a:ea typeface="Arial" pitchFamily="34" charset="-122"/>
                <a:cs typeface="Arial" pitchFamily="34" charset="-120"/>
              </a:rPr>
              <a:t>A friend recommended dictation for on-the-go productivity — knocking out docs, frameworks, and content.</a:t>
            </a:r>
            <a:endParaRPr lang="en-US" sz="1200" dirty="0"/>
          </a:p>
          <a:p>
            <a:pPr marL="0" indent="0">
              <a:buNone/>
            </a:pPr>
            <a:r>
              <a:rPr lang="en-US" sz="1200" dirty="0">
                <a:solidFill>
                  <a:srgbClr val="FFFFFF"/>
                </a:solidFill>
                <a:latin typeface="Arial" pitchFamily="34" charset="0"/>
                <a:ea typeface="Arial" pitchFamily="34" charset="-122"/>
                <a:cs typeface="Arial" pitchFamily="34" charset="-120"/>
              </a:rPr>
              <a:t xml:space="preserve"> </a:t>
            </a:r>
            <a:endParaRPr lang="en-US" sz="1200" dirty="0"/>
          </a:p>
          <a:p>
            <a:pPr marL="0" indent="0">
              <a:buNone/>
            </a:pPr>
            <a:r>
              <a:rPr lang="en-US" sz="1200" dirty="0">
                <a:solidFill>
                  <a:srgbClr val="FFFFFF"/>
                </a:solidFill>
                <a:latin typeface="Arial" pitchFamily="34" charset="0"/>
                <a:ea typeface="Arial" pitchFamily="34" charset="-122"/>
                <a:cs typeface="Arial" pitchFamily="34" charset="-120"/>
              </a:rPr>
              <a:t>I tried it. I felt absolutely ridiculous talking to my computer like I was talking into the ether. My language was disjointed. It didn't make sense.</a:t>
            </a:r>
            <a:endParaRPr lang="en-US" sz="1200" dirty="0"/>
          </a:p>
          <a:p>
            <a:pPr marL="0" indent="0">
              <a:buNone/>
            </a:pPr>
            <a:r>
              <a:rPr lang="en-US" sz="1200" dirty="0">
                <a:solidFill>
                  <a:srgbClr val="FFFFFF"/>
                </a:solidFill>
                <a:latin typeface="Arial" pitchFamily="34" charset="0"/>
                <a:ea typeface="Arial" pitchFamily="34" charset="-122"/>
                <a:cs typeface="Arial" pitchFamily="34" charset="-120"/>
              </a:rPr>
              <a:t xml:space="preserve"> </a:t>
            </a:r>
            <a:endParaRPr lang="en-US" sz="1200" dirty="0"/>
          </a:p>
          <a:p>
            <a:pPr marL="0" indent="0">
              <a:buNone/>
            </a:pPr>
            <a:r>
              <a:rPr lang="en-US" sz="1200" dirty="0">
                <a:solidFill>
                  <a:srgbClr val="FFFFFF"/>
                </a:solidFill>
                <a:latin typeface="Arial" pitchFamily="34" charset="0"/>
                <a:ea typeface="Arial" pitchFamily="34" charset="-122"/>
                <a:cs typeface="Arial" pitchFamily="34" charset="-120"/>
              </a:rPr>
              <a:t>I regularly produce documentation, write content, and have ideas worth capturing — the problem was never a shortage of ideas. It was getting them out efficiently.</a:t>
            </a:r>
            <a:endParaRPr lang="en-US" sz="1200" dirty="0"/>
          </a:p>
        </p:txBody>
      </p:sp>
      <p:sp>
        <p:nvSpPr>
          <p:cNvPr id="10" name="Shape 8"/>
          <p:cNvSpPr/>
          <p:nvPr/>
        </p:nvSpPr>
        <p:spPr>
          <a:xfrm>
            <a:off x="4663440" y="1188720"/>
            <a:ext cx="4023360" cy="1600200"/>
          </a:xfrm>
          <a:prstGeom prst="rect">
            <a:avLst/>
          </a:prstGeom>
          <a:solidFill>
            <a:srgbClr val="1C2333"/>
          </a:solidFill>
          <a:ln/>
          <a:effectLst>
            <a:outerShdw blurRad="101600" dist="25400" dir="8100000" algn="bl" rotWithShape="0">
              <a:srgbClr val="000000">
                <a:alpha val="30000"/>
              </a:srgbClr>
            </a:outerShdw>
          </a:effectLst>
        </p:spPr>
      </p:sp>
      <p:sp>
        <p:nvSpPr>
          <p:cNvPr id="11" name="Shape 9"/>
          <p:cNvSpPr/>
          <p:nvPr/>
        </p:nvSpPr>
        <p:spPr>
          <a:xfrm>
            <a:off x="4663440" y="1188720"/>
            <a:ext cx="64008" cy="1600200"/>
          </a:xfrm>
          <a:prstGeom prst="rect">
            <a:avLst/>
          </a:prstGeom>
          <a:solidFill>
            <a:srgbClr val="00E5FF"/>
          </a:solidFill>
          <a:ln/>
        </p:spPr>
      </p:sp>
      <p:sp>
        <p:nvSpPr>
          <p:cNvPr id="12" name="Text 10"/>
          <p:cNvSpPr/>
          <p:nvPr/>
        </p:nvSpPr>
        <p:spPr>
          <a:xfrm>
            <a:off x="4846320" y="1280160"/>
            <a:ext cx="3566160" cy="320040"/>
          </a:xfrm>
          <a:prstGeom prst="rect">
            <a:avLst/>
          </a:prstGeom>
          <a:noFill/>
          <a:ln/>
        </p:spPr>
        <p:txBody>
          <a:bodyPr wrap="square" lIns="0" tIns="0" rIns="0" bIns="0" rtlCol="0" anchor="ctr"/>
          <a:lstStyle/>
          <a:p>
            <a:pPr marL="0" indent="0">
              <a:buNone/>
            </a:pPr>
            <a:r>
              <a:rPr lang="en-US" sz="1400" b="1" dirty="0">
                <a:solidFill>
                  <a:srgbClr val="00E5FF"/>
                </a:solidFill>
                <a:latin typeface="Arial" pitchFamily="34" charset="0"/>
                <a:ea typeface="Arial" pitchFamily="34" charset="-122"/>
                <a:cs typeface="Arial" pitchFamily="34" charset="-120"/>
              </a:rPr>
              <a:t>The Insight</a:t>
            </a:r>
            <a:endParaRPr lang="en-US" sz="1400" dirty="0"/>
          </a:p>
        </p:txBody>
      </p:sp>
      <p:sp>
        <p:nvSpPr>
          <p:cNvPr id="13" name="Text 11"/>
          <p:cNvSpPr/>
          <p:nvPr/>
        </p:nvSpPr>
        <p:spPr>
          <a:xfrm>
            <a:off x="4846320" y="1645920"/>
            <a:ext cx="3566160" cy="1005840"/>
          </a:xfrm>
          <a:prstGeom prst="rect">
            <a:avLst/>
          </a:prstGeom>
          <a:noFill/>
          <a:ln/>
        </p:spPr>
        <p:txBody>
          <a:bodyPr wrap="square" rtlCol="0" anchor="t"/>
          <a:lstStyle/>
          <a:p>
            <a:pPr marL="0" indent="0">
              <a:buNone/>
            </a:pPr>
            <a:r>
              <a:rPr lang="en-US" sz="1200" dirty="0">
                <a:solidFill>
                  <a:srgbClr val="FFFFFF"/>
                </a:solidFill>
                <a:latin typeface="Arial" pitchFamily="34" charset="0"/>
                <a:ea typeface="Arial" pitchFamily="34" charset="-122"/>
                <a:cs typeface="Arial" pitchFamily="34" charset="-120"/>
              </a:rPr>
              <a:t>What if it was more conversational? What if I gave it a topic and it prodded me — recording my answers as we go?</a:t>
            </a:r>
            <a:endParaRPr lang="en-US" sz="1200" dirty="0"/>
          </a:p>
        </p:txBody>
      </p:sp>
      <p:sp>
        <p:nvSpPr>
          <p:cNvPr id="14" name="Shape 12"/>
          <p:cNvSpPr/>
          <p:nvPr/>
        </p:nvSpPr>
        <p:spPr>
          <a:xfrm>
            <a:off x="4663440" y="2926080"/>
            <a:ext cx="4023360" cy="1737360"/>
          </a:xfrm>
          <a:prstGeom prst="rect">
            <a:avLst/>
          </a:prstGeom>
          <a:solidFill>
            <a:srgbClr val="1C2333"/>
          </a:solidFill>
          <a:ln/>
          <a:effectLst>
            <a:outerShdw blurRad="101600" dist="25400" dir="8100000" algn="bl" rotWithShape="0">
              <a:srgbClr val="000000">
                <a:alpha val="30000"/>
              </a:srgbClr>
            </a:outerShdw>
          </a:effectLst>
        </p:spPr>
      </p:sp>
      <p:sp>
        <p:nvSpPr>
          <p:cNvPr id="15" name="Shape 13"/>
          <p:cNvSpPr/>
          <p:nvPr/>
        </p:nvSpPr>
        <p:spPr>
          <a:xfrm>
            <a:off x="4663440" y="2926080"/>
            <a:ext cx="64008" cy="1737360"/>
          </a:xfrm>
          <a:prstGeom prst="rect">
            <a:avLst/>
          </a:prstGeom>
          <a:solidFill>
            <a:srgbClr val="00E5FF"/>
          </a:solidFill>
          <a:ln/>
        </p:spPr>
      </p:sp>
      <p:sp>
        <p:nvSpPr>
          <p:cNvPr id="16" name="Text 14"/>
          <p:cNvSpPr/>
          <p:nvPr/>
        </p:nvSpPr>
        <p:spPr>
          <a:xfrm>
            <a:off x="4846320" y="3017520"/>
            <a:ext cx="3566160" cy="320040"/>
          </a:xfrm>
          <a:prstGeom prst="rect">
            <a:avLst/>
          </a:prstGeom>
          <a:noFill/>
          <a:ln/>
        </p:spPr>
        <p:txBody>
          <a:bodyPr wrap="square" lIns="0" tIns="0" rIns="0" bIns="0" rtlCol="0" anchor="ctr"/>
          <a:lstStyle/>
          <a:p>
            <a:pPr marL="0" indent="0">
              <a:buNone/>
            </a:pPr>
            <a:r>
              <a:rPr lang="en-US" sz="1400" b="1" dirty="0">
                <a:solidFill>
                  <a:srgbClr val="00E5FF"/>
                </a:solidFill>
                <a:latin typeface="Arial" pitchFamily="34" charset="0"/>
                <a:ea typeface="Arial" pitchFamily="34" charset="-122"/>
                <a:cs typeface="Arial" pitchFamily="34" charset="-120"/>
              </a:rPr>
              <a:t>What I Actually Wanted</a:t>
            </a:r>
            <a:endParaRPr lang="en-US" sz="1400" dirty="0"/>
          </a:p>
        </p:txBody>
      </p:sp>
      <p:sp>
        <p:nvSpPr>
          <p:cNvPr id="17" name="Text 15"/>
          <p:cNvSpPr/>
          <p:nvPr/>
        </p:nvSpPr>
        <p:spPr>
          <a:xfrm>
            <a:off x="4846320" y="3383280"/>
            <a:ext cx="3566160" cy="1188720"/>
          </a:xfrm>
          <a:prstGeom prst="rect">
            <a:avLst/>
          </a:prstGeom>
          <a:noFill/>
          <a:ln/>
        </p:spPr>
        <p:txBody>
          <a:bodyPr wrap="square" rtlCol="0" anchor="t"/>
          <a:lstStyle/>
          <a:p>
            <a:pPr marL="342900" indent="-342900">
              <a:buSzPct val="100000"/>
              <a:buChar char="•"/>
            </a:pPr>
            <a:r>
              <a:rPr lang="en-US" sz="1200" dirty="0">
                <a:solidFill>
                  <a:srgbClr val="FFFFFF"/>
                </a:solidFill>
                <a:latin typeface="Arial" pitchFamily="34" charset="0"/>
                <a:ea typeface="Arial" pitchFamily="34" charset="-122"/>
                <a:cs typeface="Arial" pitchFamily="34" charset="-120"/>
              </a:rPr>
              <a:t>Work on the go from my phone</a:t>
            </a:r>
            <a:endParaRPr lang="en-US" sz="1200" dirty="0"/>
          </a:p>
          <a:p>
            <a:pPr marL="342900" indent="-342900">
              <a:buSzPct val="100000"/>
              <a:buChar char="•"/>
            </a:pPr>
            <a:r>
              <a:rPr lang="en-US" sz="1200" dirty="0">
                <a:solidFill>
                  <a:srgbClr val="FFFFFF"/>
                </a:solidFill>
                <a:latin typeface="Arial" pitchFamily="34" charset="0"/>
                <a:ea typeface="Arial" pitchFamily="34" charset="-122"/>
                <a:cs typeface="Arial" pitchFamily="34" charset="-120"/>
              </a:rPr>
              <a:t>Auto-clean transcripts — no manual copy-paste</a:t>
            </a:r>
            <a:endParaRPr lang="en-US" sz="1200" dirty="0"/>
          </a:p>
          <a:p>
            <a:pPr marL="342900" indent="-342900">
              <a:buSzPct val="100000"/>
              <a:buChar char="•"/>
            </a:pPr>
            <a:r>
              <a:rPr lang="en-US" sz="1200" dirty="0">
                <a:solidFill>
                  <a:srgbClr val="FFFFFF"/>
                </a:solidFill>
                <a:latin typeface="Arial" pitchFamily="34" charset="0"/>
                <a:ea typeface="Arial" pitchFamily="34" charset="-122"/>
                <a:cs typeface="Arial" pitchFamily="34" charset="-120"/>
              </a:rPr>
              <a:t>Generate structured content from my own words</a:t>
            </a:r>
            <a:endParaRPr lang="en-US" sz="1200" dirty="0"/>
          </a:p>
          <a:p>
            <a:pPr marL="342900" indent="-342900">
              <a:buSzPct val="100000"/>
              <a:buChar char="•"/>
            </a:pPr>
            <a:r>
              <a:rPr lang="en-US" sz="1200" dirty="0">
                <a:solidFill>
                  <a:srgbClr val="FFFFFF"/>
                </a:solidFill>
                <a:latin typeface="Arial" pitchFamily="34" charset="0"/>
                <a:ea typeface="Arial" pitchFamily="34" charset="-122"/>
                <a:cs typeface="Arial" pitchFamily="34" charset="-120"/>
              </a:rPr>
              <a:t>Build something I could own and extend</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D1117"/>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E5FF"/>
          </a:solidFill>
          <a:ln/>
        </p:spPr>
      </p:sp>
      <p:sp>
        <p:nvSpPr>
          <p:cNvPr id="3" name="Text 1"/>
          <p:cNvSpPr/>
          <p:nvPr/>
        </p:nvSpPr>
        <p:spPr>
          <a:xfrm>
            <a:off x="457200" y="182880"/>
            <a:ext cx="8229600" cy="502920"/>
          </a:xfrm>
          <a:prstGeom prst="rect">
            <a:avLst/>
          </a:prstGeom>
          <a:noFill/>
          <a:ln/>
        </p:spPr>
        <p:txBody>
          <a:bodyPr wrap="square" lIns="0" tIns="0" rIns="0" bIns="0" rtlCol="0" anchor="ctr"/>
          <a:lstStyle/>
          <a:p>
            <a:pPr marL="0" indent="0">
              <a:buNone/>
            </a:pPr>
            <a:r>
              <a:rPr lang="en-US" sz="2800" b="1" dirty="0">
                <a:solidFill>
                  <a:srgbClr val="FFFFFF"/>
                </a:solidFill>
                <a:latin typeface="Arial" pitchFamily="34" charset="0"/>
                <a:ea typeface="Arial" pitchFamily="34" charset="-122"/>
                <a:cs typeface="Arial" pitchFamily="34" charset="-120"/>
              </a:rPr>
              <a:t>What I Built</a:t>
            </a:r>
            <a:endParaRPr lang="en-US" sz="2800" dirty="0"/>
          </a:p>
        </p:txBody>
      </p:sp>
      <p:sp>
        <p:nvSpPr>
          <p:cNvPr id="4" name="Text 2"/>
          <p:cNvSpPr/>
          <p:nvPr/>
        </p:nvSpPr>
        <p:spPr>
          <a:xfrm>
            <a:off x="457200" y="685800"/>
            <a:ext cx="8229600" cy="274320"/>
          </a:xfrm>
          <a:prstGeom prst="rect">
            <a:avLst/>
          </a:prstGeom>
          <a:noFill/>
          <a:ln/>
        </p:spPr>
        <p:txBody>
          <a:bodyPr wrap="square" lIns="0" tIns="0" rIns="0" bIns="0" rtlCol="0" anchor="ctr"/>
          <a:lstStyle/>
          <a:p>
            <a:pPr marL="0" indent="0">
              <a:buNone/>
            </a:pPr>
            <a:r>
              <a:rPr lang="en-US" sz="1300" dirty="0">
                <a:solidFill>
                  <a:srgbClr val="00E5FF"/>
                </a:solidFill>
                <a:latin typeface="Arial" pitchFamily="34" charset="0"/>
                <a:ea typeface="Arial" pitchFamily="34" charset="-122"/>
                <a:cs typeface="Arial" pitchFamily="34" charset="-120"/>
              </a:rPr>
              <a:t>Three modes, one LAN-hosted utility, zero ongoing hosting cost</a:t>
            </a:r>
            <a:endParaRPr lang="en-US" sz="1300" dirty="0"/>
          </a:p>
        </p:txBody>
      </p:sp>
      <p:sp>
        <p:nvSpPr>
          <p:cNvPr id="5" name="Shape 3"/>
          <p:cNvSpPr/>
          <p:nvPr/>
        </p:nvSpPr>
        <p:spPr>
          <a:xfrm>
            <a:off x="457200" y="1051560"/>
            <a:ext cx="8229600" cy="18288"/>
          </a:xfrm>
          <a:prstGeom prst="rect">
            <a:avLst/>
          </a:prstGeom>
          <a:solidFill>
            <a:srgbClr val="30363D"/>
          </a:solidFill>
          <a:ln/>
        </p:spPr>
      </p:sp>
      <p:sp>
        <p:nvSpPr>
          <p:cNvPr id="6" name="Shape 4"/>
          <p:cNvSpPr/>
          <p:nvPr/>
        </p:nvSpPr>
        <p:spPr>
          <a:xfrm>
            <a:off x="274320" y="1188720"/>
            <a:ext cx="2743200" cy="3520440"/>
          </a:xfrm>
          <a:prstGeom prst="rect">
            <a:avLst/>
          </a:prstGeom>
          <a:solidFill>
            <a:srgbClr val="1C2333"/>
          </a:solidFill>
          <a:ln/>
          <a:effectLst>
            <a:outerShdw blurRad="101600" dist="25400" dir="8100000" algn="bl" rotWithShape="0">
              <a:srgbClr val="000000">
                <a:alpha val="30000"/>
              </a:srgbClr>
            </a:outerShdw>
          </a:effectLst>
        </p:spPr>
      </p:sp>
      <p:sp>
        <p:nvSpPr>
          <p:cNvPr id="7" name="Shape 5"/>
          <p:cNvSpPr/>
          <p:nvPr/>
        </p:nvSpPr>
        <p:spPr>
          <a:xfrm>
            <a:off x="274320" y="1188720"/>
            <a:ext cx="2743200" cy="411480"/>
          </a:xfrm>
          <a:prstGeom prst="rect">
            <a:avLst/>
          </a:prstGeom>
          <a:solidFill>
            <a:srgbClr val="00E5FF"/>
          </a:solidFill>
          <a:ln/>
        </p:spPr>
      </p:sp>
      <p:sp>
        <p:nvSpPr>
          <p:cNvPr id="8" name="Text 6"/>
          <p:cNvSpPr/>
          <p:nvPr/>
        </p:nvSpPr>
        <p:spPr>
          <a:xfrm>
            <a:off x="365760" y="1207008"/>
            <a:ext cx="2560320" cy="365760"/>
          </a:xfrm>
          <a:prstGeom prst="rect">
            <a:avLst/>
          </a:prstGeom>
          <a:noFill/>
          <a:ln/>
        </p:spPr>
        <p:txBody>
          <a:bodyPr wrap="square" lIns="0" tIns="0" rIns="0" bIns="0" rtlCol="0" anchor="ctr"/>
          <a:lstStyle/>
          <a:p>
            <a:pPr marL="0" indent="0" algn="ctr">
              <a:buNone/>
            </a:pPr>
            <a:r>
              <a:rPr lang="en-US" sz="1300" b="1" dirty="0">
                <a:solidFill>
                  <a:srgbClr val="0D1117"/>
                </a:solidFill>
                <a:latin typeface="Arial" pitchFamily="34" charset="0"/>
                <a:ea typeface="Arial" pitchFamily="34" charset="-122"/>
                <a:cs typeface="Arial" pitchFamily="34" charset="-120"/>
              </a:rPr>
              <a:t>Content Interview</a:t>
            </a:r>
            <a:endParaRPr lang="en-US" sz="1300" dirty="0"/>
          </a:p>
        </p:txBody>
      </p:sp>
      <p:sp>
        <p:nvSpPr>
          <p:cNvPr id="9" name="Text 7"/>
          <p:cNvSpPr/>
          <p:nvPr/>
        </p:nvSpPr>
        <p:spPr>
          <a:xfrm>
            <a:off x="411480" y="1691640"/>
            <a:ext cx="2468880" cy="2880360"/>
          </a:xfrm>
          <a:prstGeom prst="rect">
            <a:avLst/>
          </a:prstGeom>
          <a:noFill/>
          <a:ln/>
        </p:spPr>
        <p:txBody>
          <a:bodyPr wrap="square" rtlCol="0" anchor="t"/>
          <a:lstStyle/>
          <a:p>
            <a:pPr marL="0" indent="0">
              <a:spcAft>
                <a:spcPts val="800"/>
              </a:spcAft>
              <a:buNone/>
            </a:pPr>
            <a:r>
              <a:rPr lang="en-US" sz="1100" dirty="0">
                <a:solidFill>
                  <a:srgbClr val="FFFFFF"/>
                </a:solidFill>
                <a:latin typeface="Arial" pitchFamily="34" charset="0"/>
                <a:ea typeface="Arial" pitchFamily="34" charset="-122"/>
                <a:cs typeface="Arial" pitchFamily="34" charset="-120"/>
              </a:rPr>
              <a:t>Describe a topic. Claude derives themes, sets a brief, and conducts a structured voice interview.</a:t>
            </a:r>
            <a:endParaRPr lang="en-US" sz="1100" dirty="0"/>
          </a:p>
          <a:p>
            <a:pPr marL="0" indent="0">
              <a:spcAft>
                <a:spcPts val="800"/>
              </a:spcAft>
              <a:buNone/>
            </a:pPr>
            <a:r>
              <a:rPr lang="en-US" sz="1100" dirty="0">
                <a:solidFill>
                  <a:srgbClr val="FFFFFF"/>
                </a:solidFill>
                <a:latin typeface="Arial" pitchFamily="34" charset="0"/>
                <a:ea typeface="Arial" pitchFamily="34" charset="-122"/>
                <a:cs typeface="Arial" pitchFamily="34" charset="-120"/>
              </a:rPr>
              <a:t>Synthesizes transcript into summary, content angles, and a full blog draft using near-verbatim language.</a:t>
            </a:r>
            <a:endParaRPr lang="en-US" sz="1100" dirty="0"/>
          </a:p>
          <a:p>
            <a:pPr marL="0" indent="0">
              <a:spcAft>
                <a:spcPts val="800"/>
              </a:spcAft>
              <a:buNone/>
            </a:pPr>
            <a:r>
              <a:rPr lang="en-US" sz="1100" dirty="0">
                <a:solidFill>
                  <a:srgbClr val="FFFFFF"/>
                </a:solidFill>
                <a:latin typeface="Arial" pitchFamily="34" charset="0"/>
                <a:ea typeface="Arial" pitchFamily="34" charset="-122"/>
                <a:cs typeface="Arial" pitchFamily="34" charset="-120"/>
              </a:rPr>
              <a:t>Auto-analyzes draft for gaps and runs targeted follow-up questions to fill them.</a:t>
            </a:r>
            <a:endParaRPr lang="en-US" sz="1100" dirty="0"/>
          </a:p>
        </p:txBody>
      </p:sp>
      <p:sp>
        <p:nvSpPr>
          <p:cNvPr id="10" name="Shape 8"/>
          <p:cNvSpPr/>
          <p:nvPr/>
        </p:nvSpPr>
        <p:spPr>
          <a:xfrm>
            <a:off x="3200400" y="1188720"/>
            <a:ext cx="2743200" cy="3520440"/>
          </a:xfrm>
          <a:prstGeom prst="rect">
            <a:avLst/>
          </a:prstGeom>
          <a:solidFill>
            <a:srgbClr val="1C2333"/>
          </a:solidFill>
          <a:ln/>
          <a:effectLst>
            <a:outerShdw blurRad="101600" dist="25400" dir="8100000" algn="bl" rotWithShape="0">
              <a:srgbClr val="000000">
                <a:alpha val="30000"/>
              </a:srgbClr>
            </a:outerShdw>
          </a:effectLst>
        </p:spPr>
      </p:sp>
      <p:sp>
        <p:nvSpPr>
          <p:cNvPr id="11" name="Shape 9"/>
          <p:cNvSpPr/>
          <p:nvPr/>
        </p:nvSpPr>
        <p:spPr>
          <a:xfrm>
            <a:off x="3200400" y="1188720"/>
            <a:ext cx="2743200" cy="411480"/>
          </a:xfrm>
          <a:prstGeom prst="rect">
            <a:avLst/>
          </a:prstGeom>
          <a:solidFill>
            <a:srgbClr val="A78BFA"/>
          </a:solidFill>
          <a:ln/>
        </p:spPr>
      </p:sp>
      <p:sp>
        <p:nvSpPr>
          <p:cNvPr id="12" name="Text 10"/>
          <p:cNvSpPr/>
          <p:nvPr/>
        </p:nvSpPr>
        <p:spPr>
          <a:xfrm>
            <a:off x="3291840" y="1207008"/>
            <a:ext cx="2560320" cy="365760"/>
          </a:xfrm>
          <a:prstGeom prst="rect">
            <a:avLst/>
          </a:prstGeom>
          <a:noFill/>
          <a:ln/>
        </p:spPr>
        <p:txBody>
          <a:bodyPr wrap="square" lIns="0" tIns="0" rIns="0" bIns="0" rtlCol="0" anchor="ctr"/>
          <a:lstStyle/>
          <a:p>
            <a:pPr marL="0" indent="0" algn="ctr">
              <a:buNone/>
            </a:pPr>
            <a:r>
              <a:rPr lang="en-US" sz="1300" b="1" dirty="0">
                <a:solidFill>
                  <a:srgbClr val="0D1117"/>
                </a:solidFill>
                <a:latin typeface="Arial" pitchFamily="34" charset="0"/>
                <a:ea typeface="Arial" pitchFamily="34" charset="-122"/>
                <a:cs typeface="Arial" pitchFamily="34" charset="-120"/>
              </a:rPr>
              <a:t>Practice Interview</a:t>
            </a:r>
            <a:endParaRPr lang="en-US" sz="1300" dirty="0"/>
          </a:p>
        </p:txBody>
      </p:sp>
      <p:sp>
        <p:nvSpPr>
          <p:cNvPr id="13" name="Text 11"/>
          <p:cNvSpPr/>
          <p:nvPr/>
        </p:nvSpPr>
        <p:spPr>
          <a:xfrm>
            <a:off x="3337560" y="1691640"/>
            <a:ext cx="2468880" cy="2880360"/>
          </a:xfrm>
          <a:prstGeom prst="rect">
            <a:avLst/>
          </a:prstGeom>
          <a:noFill/>
          <a:ln/>
        </p:spPr>
        <p:txBody>
          <a:bodyPr wrap="square" rtlCol="0" anchor="t"/>
          <a:lstStyle/>
          <a:p>
            <a:pPr marL="0" indent="0">
              <a:spcAft>
                <a:spcPts val="800"/>
              </a:spcAft>
              <a:buNone/>
            </a:pPr>
            <a:r>
              <a:rPr lang="en-US" sz="1100" dirty="0">
                <a:solidFill>
                  <a:srgbClr val="FFFFFF"/>
                </a:solidFill>
                <a:latin typeface="Arial" pitchFamily="34" charset="0"/>
                <a:ea typeface="Arial" pitchFamily="34" charset="-122"/>
                <a:cs typeface="Arial" pitchFamily="34" charset="-120"/>
              </a:rPr>
              <a:t>Paste a job description. Claude simulates a realistic hiring manager interview.</a:t>
            </a:r>
            <a:endParaRPr lang="en-US" sz="1100" dirty="0"/>
          </a:p>
          <a:p>
            <a:pPr marL="0" indent="0">
              <a:spcAft>
                <a:spcPts val="800"/>
              </a:spcAft>
              <a:buNone/>
            </a:pPr>
            <a:r>
              <a:rPr lang="en-US" sz="1100" dirty="0">
                <a:solidFill>
                  <a:srgbClr val="FFFFFF"/>
                </a:solidFill>
                <a:latin typeface="Arial" pitchFamily="34" charset="0"/>
                <a:ea typeface="Arial" pitchFamily="34" charset="-122"/>
                <a:cs typeface="Arial" pitchFamily="34" charset="-120"/>
              </a:rPr>
              <a:t>Debrief includes strengths, weaknesses, improvement tips, and sample answers.</a:t>
            </a:r>
            <a:endParaRPr lang="en-US" sz="1100" dirty="0"/>
          </a:p>
          <a:p>
            <a:pPr marL="0" indent="0">
              <a:spcAft>
                <a:spcPts val="800"/>
              </a:spcAft>
              <a:buNone/>
            </a:pPr>
            <a:r>
              <a:rPr lang="en-US" sz="1100" dirty="0">
                <a:solidFill>
                  <a:srgbClr val="FFFFFF"/>
                </a:solidFill>
                <a:latin typeface="Arial" pitchFamily="34" charset="0"/>
                <a:ea typeface="Arial" pitchFamily="34" charset="-122"/>
                <a:cs typeface="Arial" pitchFamily="34" charset="-120"/>
              </a:rPr>
              <a:t>Useful for interview prep and team training.</a:t>
            </a:r>
            <a:endParaRPr lang="en-US" sz="1100" dirty="0"/>
          </a:p>
        </p:txBody>
      </p:sp>
      <p:sp>
        <p:nvSpPr>
          <p:cNvPr id="14" name="Shape 12"/>
          <p:cNvSpPr/>
          <p:nvPr/>
        </p:nvSpPr>
        <p:spPr>
          <a:xfrm>
            <a:off x="6126480" y="1188720"/>
            <a:ext cx="2743200" cy="3520440"/>
          </a:xfrm>
          <a:prstGeom prst="rect">
            <a:avLst/>
          </a:prstGeom>
          <a:solidFill>
            <a:srgbClr val="1C2333"/>
          </a:solidFill>
          <a:ln/>
          <a:effectLst>
            <a:outerShdw blurRad="101600" dist="25400" dir="8100000" algn="bl" rotWithShape="0">
              <a:srgbClr val="000000">
                <a:alpha val="30000"/>
              </a:srgbClr>
            </a:outerShdw>
          </a:effectLst>
        </p:spPr>
      </p:sp>
      <p:sp>
        <p:nvSpPr>
          <p:cNvPr id="15" name="Shape 13"/>
          <p:cNvSpPr/>
          <p:nvPr/>
        </p:nvSpPr>
        <p:spPr>
          <a:xfrm>
            <a:off x="6126480" y="1188720"/>
            <a:ext cx="2743200" cy="411480"/>
          </a:xfrm>
          <a:prstGeom prst="rect">
            <a:avLst/>
          </a:prstGeom>
          <a:solidFill>
            <a:srgbClr val="34D399"/>
          </a:solidFill>
          <a:ln/>
        </p:spPr>
      </p:sp>
      <p:sp>
        <p:nvSpPr>
          <p:cNvPr id="16" name="Text 14"/>
          <p:cNvSpPr/>
          <p:nvPr/>
        </p:nvSpPr>
        <p:spPr>
          <a:xfrm>
            <a:off x="6217920" y="1207008"/>
            <a:ext cx="2560320" cy="365760"/>
          </a:xfrm>
          <a:prstGeom prst="rect">
            <a:avLst/>
          </a:prstGeom>
          <a:noFill/>
          <a:ln/>
        </p:spPr>
        <p:txBody>
          <a:bodyPr wrap="square" lIns="0" tIns="0" rIns="0" bIns="0" rtlCol="0" anchor="ctr"/>
          <a:lstStyle/>
          <a:p>
            <a:pPr marL="0" indent="0" algn="ctr">
              <a:buNone/>
            </a:pPr>
            <a:r>
              <a:rPr lang="en-US" sz="1300" b="1" dirty="0">
                <a:solidFill>
                  <a:srgbClr val="0D1117"/>
                </a:solidFill>
                <a:latin typeface="Arial" pitchFamily="34" charset="0"/>
                <a:ea typeface="Arial" pitchFamily="34" charset="-122"/>
                <a:cs typeface="Arial" pitchFamily="34" charset="-120"/>
              </a:rPr>
              <a:t>Collaborative Edit</a:t>
            </a:r>
            <a:endParaRPr lang="en-US" sz="1300" dirty="0"/>
          </a:p>
        </p:txBody>
      </p:sp>
      <p:sp>
        <p:nvSpPr>
          <p:cNvPr id="17" name="Text 15"/>
          <p:cNvSpPr/>
          <p:nvPr/>
        </p:nvSpPr>
        <p:spPr>
          <a:xfrm>
            <a:off x="6263640" y="1691640"/>
            <a:ext cx="2468880" cy="2880360"/>
          </a:xfrm>
          <a:prstGeom prst="rect">
            <a:avLst/>
          </a:prstGeom>
          <a:noFill/>
          <a:ln/>
        </p:spPr>
        <p:txBody>
          <a:bodyPr wrap="square" rtlCol="0" anchor="t"/>
          <a:lstStyle/>
          <a:p>
            <a:pPr marL="0" indent="0">
              <a:spcAft>
                <a:spcPts val="800"/>
              </a:spcAft>
              <a:buNone/>
            </a:pPr>
            <a:r>
              <a:rPr lang="en-US" sz="1100" dirty="0">
                <a:solidFill>
                  <a:srgbClr val="FFFFFF"/>
                </a:solidFill>
                <a:latin typeface="Arial" pitchFamily="34" charset="0"/>
                <a:ea typeface="Arial" pitchFamily="34" charset="-122"/>
                <a:cs typeface="Arial" pitchFamily="34" charset="-120"/>
              </a:rPr>
              <a:t>Upload an existing document — draft, outline, prior session JSON, PDF, or DOCX.</a:t>
            </a:r>
            <a:endParaRPr lang="en-US" sz="1100" dirty="0"/>
          </a:p>
          <a:p>
            <a:pPr marL="0" indent="0">
              <a:spcAft>
                <a:spcPts val="800"/>
              </a:spcAft>
              <a:buNone/>
            </a:pPr>
            <a:r>
              <a:rPr lang="en-US" sz="1100" dirty="0">
                <a:solidFill>
                  <a:srgbClr val="FFFFFF"/>
                </a:solidFill>
                <a:latin typeface="Arial" pitchFamily="34" charset="0"/>
                <a:ea typeface="Arial" pitchFamily="34" charset="-122"/>
                <a:cs typeface="Arial" pitchFamily="34" charset="-120"/>
              </a:rPr>
              <a:t>Claude identifies where content is thin, conducts a targeted voice interview to fill gaps.</a:t>
            </a:r>
            <a:endParaRPr lang="en-US" sz="1100" dirty="0"/>
          </a:p>
          <a:p>
            <a:pPr marL="0" indent="0">
              <a:spcAft>
                <a:spcPts val="800"/>
              </a:spcAft>
              <a:buNone/>
            </a:pPr>
            <a:r>
              <a:rPr lang="en-US" sz="1100" dirty="0">
                <a:solidFill>
                  <a:srgbClr val="FFFFFF"/>
                </a:solidFill>
                <a:latin typeface="Arial" pitchFamily="34" charset="0"/>
                <a:ea typeface="Arial" pitchFamily="34" charset="-122"/>
                <a:cs typeface="Arial" pitchFamily="34" charset="-120"/>
              </a:rPr>
              <a:t>Generates an enhanced version incorporating your answers. Exports as .docx.</a:t>
            </a:r>
            <a:endParaRPr lang="en-US" sz="1100" dirty="0"/>
          </a:p>
        </p:txBody>
      </p:sp>
      <p:sp>
        <p:nvSpPr>
          <p:cNvPr id="18" name="Text 16"/>
          <p:cNvSpPr/>
          <p:nvPr/>
        </p:nvSpPr>
        <p:spPr>
          <a:xfrm>
            <a:off x="274320" y="4754880"/>
            <a:ext cx="8595360" cy="274320"/>
          </a:xfrm>
          <a:prstGeom prst="rect">
            <a:avLst/>
          </a:prstGeom>
          <a:noFill/>
          <a:ln/>
        </p:spPr>
        <p:txBody>
          <a:bodyPr wrap="square" rtlCol="0" anchor="ctr"/>
          <a:lstStyle/>
          <a:p>
            <a:pPr marL="0" indent="0" algn="ctr">
              <a:buNone/>
            </a:pPr>
            <a:r>
              <a:rPr lang="en-US" sz="1000" dirty="0">
                <a:solidFill>
                  <a:srgbClr val="8B949E"/>
                </a:solidFill>
                <a:latin typeface="Arial" pitchFamily="34" charset="0"/>
                <a:ea typeface="Arial" pitchFamily="34" charset="-122"/>
                <a:cs typeface="Arial" pitchFamily="34" charset="-120"/>
              </a:rPr>
              <a:t>All modes: voice input via Web Speech API  ·  text fallback for unsupported browsers  ·  sessions auto-saved as JSON + Markdown</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D1117"/>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E5FF"/>
          </a:solidFill>
          <a:ln/>
        </p:spPr>
      </p:sp>
      <p:sp>
        <p:nvSpPr>
          <p:cNvPr id="3" name="Text 1"/>
          <p:cNvSpPr/>
          <p:nvPr/>
        </p:nvSpPr>
        <p:spPr>
          <a:xfrm>
            <a:off x="457200" y="182880"/>
            <a:ext cx="8229600" cy="502920"/>
          </a:xfrm>
          <a:prstGeom prst="rect">
            <a:avLst/>
          </a:prstGeom>
          <a:noFill/>
          <a:ln/>
        </p:spPr>
        <p:txBody>
          <a:bodyPr wrap="square" lIns="0" tIns="0" rIns="0" bIns="0" rtlCol="0" anchor="ctr"/>
          <a:lstStyle/>
          <a:p>
            <a:pPr marL="0" indent="0">
              <a:buNone/>
            </a:pPr>
            <a:r>
              <a:rPr lang="en-US" sz="2800" b="1" dirty="0">
                <a:solidFill>
                  <a:srgbClr val="FFFFFF"/>
                </a:solidFill>
                <a:latin typeface="Arial" pitchFamily="34" charset="0"/>
                <a:ea typeface="Arial" pitchFamily="34" charset="-122"/>
                <a:cs typeface="Arial" pitchFamily="34" charset="-120"/>
              </a:rPr>
              <a:t>The Interface</a:t>
            </a:r>
            <a:endParaRPr lang="en-US" sz="2800" dirty="0"/>
          </a:p>
        </p:txBody>
      </p:sp>
      <p:sp>
        <p:nvSpPr>
          <p:cNvPr id="4" name="Text 2"/>
          <p:cNvSpPr/>
          <p:nvPr/>
        </p:nvSpPr>
        <p:spPr>
          <a:xfrm>
            <a:off x="457200" y="685800"/>
            <a:ext cx="8229600" cy="274320"/>
          </a:xfrm>
          <a:prstGeom prst="rect">
            <a:avLst/>
          </a:prstGeom>
          <a:noFill/>
          <a:ln/>
        </p:spPr>
        <p:txBody>
          <a:bodyPr wrap="square" lIns="0" tIns="0" rIns="0" bIns="0" rtlCol="0" anchor="ctr"/>
          <a:lstStyle/>
          <a:p>
            <a:pPr marL="0" indent="0">
              <a:buNone/>
            </a:pPr>
            <a:r>
              <a:rPr lang="en-US" sz="1300" dirty="0">
                <a:solidFill>
                  <a:srgbClr val="00E5FF"/>
                </a:solidFill>
                <a:latin typeface="Arial" pitchFamily="34" charset="0"/>
                <a:ea typeface="Arial" pitchFamily="34" charset="-122"/>
                <a:cs typeface="Arial" pitchFamily="34" charset="-120"/>
              </a:rPr>
              <a:t>Three screens from setup to live interview</a:t>
            </a:r>
            <a:endParaRPr lang="en-US" sz="1300" dirty="0"/>
          </a:p>
        </p:txBody>
      </p:sp>
      <p:sp>
        <p:nvSpPr>
          <p:cNvPr id="5" name="Shape 3"/>
          <p:cNvSpPr/>
          <p:nvPr/>
        </p:nvSpPr>
        <p:spPr>
          <a:xfrm>
            <a:off x="457200" y="1051560"/>
            <a:ext cx="8229600" cy="18288"/>
          </a:xfrm>
          <a:prstGeom prst="rect">
            <a:avLst/>
          </a:prstGeom>
          <a:solidFill>
            <a:srgbClr val="30363D"/>
          </a:solidFill>
          <a:ln/>
        </p:spPr>
      </p:sp>
      <p:sp>
        <p:nvSpPr>
          <p:cNvPr id="6" name="Shape 4"/>
          <p:cNvSpPr/>
          <p:nvPr/>
        </p:nvSpPr>
        <p:spPr>
          <a:xfrm>
            <a:off x="274320" y="1188720"/>
            <a:ext cx="2743200" cy="3200400"/>
          </a:xfrm>
          <a:prstGeom prst="rect">
            <a:avLst/>
          </a:prstGeom>
          <a:solidFill>
            <a:srgbClr val="1C2333"/>
          </a:solidFill>
          <a:ln/>
          <a:effectLst>
            <a:outerShdw blurRad="101600" dist="25400" dir="8100000" algn="bl" rotWithShape="0">
              <a:srgbClr val="000000">
                <a:alpha val="30000"/>
              </a:srgbClr>
            </a:outerShdw>
          </a:effectLst>
        </p:spPr>
      </p:sp>
      <p:pic>
        <p:nvPicPr>
          <p:cNvPr id="7" name="Image 0" descr="/home/claude/screen_setup.png"/>
          <p:cNvPicPr>
            <a:picLocks noChangeAspect="1"/>
          </p:cNvPicPr>
          <p:nvPr/>
        </p:nvPicPr>
        <p:blipFill>
          <a:blip r:embed="rId3"/>
          <a:srcRect/>
          <a:stretch/>
        </p:blipFill>
        <p:spPr>
          <a:xfrm>
            <a:off x="347472" y="1261872"/>
            <a:ext cx="2596896" cy="2880360"/>
          </a:xfrm>
          <a:prstGeom prst="rect">
            <a:avLst/>
          </a:prstGeom>
        </p:spPr>
      </p:pic>
      <p:sp>
        <p:nvSpPr>
          <p:cNvPr id="8" name="Text 5"/>
          <p:cNvSpPr/>
          <p:nvPr/>
        </p:nvSpPr>
        <p:spPr>
          <a:xfrm>
            <a:off x="274320" y="4160520"/>
            <a:ext cx="2743200" cy="320040"/>
          </a:xfrm>
          <a:prstGeom prst="rect">
            <a:avLst/>
          </a:prstGeom>
          <a:noFill/>
          <a:ln/>
        </p:spPr>
        <p:txBody>
          <a:bodyPr wrap="square" rtlCol="0" anchor="ctr"/>
          <a:lstStyle/>
          <a:p>
            <a:pPr marL="0" indent="0" algn="ctr">
              <a:buNone/>
            </a:pPr>
            <a:r>
              <a:rPr lang="en-US" sz="1100" dirty="0">
                <a:solidFill>
                  <a:srgbClr val="00E5FF"/>
                </a:solidFill>
                <a:latin typeface="Arial" pitchFamily="34" charset="0"/>
                <a:ea typeface="Arial" pitchFamily="34" charset="-122"/>
                <a:cs typeface="Arial" pitchFamily="34" charset="-120"/>
              </a:rPr>
              <a:t>Setup — topic, tone, depth</a:t>
            </a:r>
            <a:endParaRPr lang="en-US" sz="1100" dirty="0"/>
          </a:p>
        </p:txBody>
      </p:sp>
      <p:sp>
        <p:nvSpPr>
          <p:cNvPr id="9" name="Shape 6"/>
          <p:cNvSpPr/>
          <p:nvPr/>
        </p:nvSpPr>
        <p:spPr>
          <a:xfrm>
            <a:off x="3200400" y="1188720"/>
            <a:ext cx="2743200" cy="3200400"/>
          </a:xfrm>
          <a:prstGeom prst="rect">
            <a:avLst/>
          </a:prstGeom>
          <a:solidFill>
            <a:srgbClr val="1C2333"/>
          </a:solidFill>
          <a:ln/>
          <a:effectLst>
            <a:outerShdw blurRad="101600" dist="25400" dir="8100000" algn="bl" rotWithShape="0">
              <a:srgbClr val="000000">
                <a:alpha val="30000"/>
              </a:srgbClr>
            </a:outerShdw>
          </a:effectLst>
        </p:spPr>
      </p:sp>
      <p:pic>
        <p:nvPicPr>
          <p:cNvPr id="10" name="Image 1" descr="/home/claude/screen_brief.png"/>
          <p:cNvPicPr>
            <a:picLocks noChangeAspect="1"/>
          </p:cNvPicPr>
          <p:nvPr/>
        </p:nvPicPr>
        <p:blipFill>
          <a:blip r:embed="rId4"/>
          <a:srcRect/>
          <a:stretch/>
        </p:blipFill>
        <p:spPr>
          <a:xfrm>
            <a:off x="3273552" y="1261872"/>
            <a:ext cx="2596896" cy="2880360"/>
          </a:xfrm>
          <a:prstGeom prst="rect">
            <a:avLst/>
          </a:prstGeom>
        </p:spPr>
      </p:pic>
      <p:sp>
        <p:nvSpPr>
          <p:cNvPr id="11" name="Text 7"/>
          <p:cNvSpPr/>
          <p:nvPr/>
        </p:nvSpPr>
        <p:spPr>
          <a:xfrm>
            <a:off x="3200400" y="4160520"/>
            <a:ext cx="2743200" cy="320040"/>
          </a:xfrm>
          <a:prstGeom prst="rect">
            <a:avLst/>
          </a:prstGeom>
          <a:noFill/>
          <a:ln/>
        </p:spPr>
        <p:txBody>
          <a:bodyPr wrap="square" rtlCol="0" anchor="ctr"/>
          <a:lstStyle/>
          <a:p>
            <a:pPr marL="0" indent="0" algn="ctr">
              <a:buNone/>
            </a:pPr>
            <a:r>
              <a:rPr lang="en-US" sz="1100" dirty="0">
                <a:solidFill>
                  <a:srgbClr val="00E5FF"/>
                </a:solidFill>
                <a:latin typeface="Arial" pitchFamily="34" charset="0"/>
                <a:ea typeface="Arial" pitchFamily="34" charset="-122"/>
                <a:cs typeface="Arial" pitchFamily="34" charset="-120"/>
              </a:rPr>
              <a:t>Brief — themes, things to consider</a:t>
            </a:r>
            <a:endParaRPr lang="en-US" sz="1100" dirty="0"/>
          </a:p>
        </p:txBody>
      </p:sp>
      <p:sp>
        <p:nvSpPr>
          <p:cNvPr id="12" name="Shape 8"/>
          <p:cNvSpPr/>
          <p:nvPr/>
        </p:nvSpPr>
        <p:spPr>
          <a:xfrm>
            <a:off x="6126480" y="1188720"/>
            <a:ext cx="2743200" cy="3200400"/>
          </a:xfrm>
          <a:prstGeom prst="rect">
            <a:avLst/>
          </a:prstGeom>
          <a:solidFill>
            <a:srgbClr val="1C2333"/>
          </a:solidFill>
          <a:ln/>
          <a:effectLst>
            <a:outerShdw blurRad="101600" dist="25400" dir="8100000" algn="bl" rotWithShape="0">
              <a:srgbClr val="000000">
                <a:alpha val="30000"/>
              </a:srgbClr>
            </a:outerShdw>
          </a:effectLst>
        </p:spPr>
      </p:sp>
      <p:pic>
        <p:nvPicPr>
          <p:cNvPr id="13" name="Image 2" descr="/home/claude/screen_interview.png"/>
          <p:cNvPicPr>
            <a:picLocks noChangeAspect="1"/>
          </p:cNvPicPr>
          <p:nvPr/>
        </p:nvPicPr>
        <p:blipFill>
          <a:blip r:embed="rId5"/>
          <a:srcRect/>
          <a:stretch/>
        </p:blipFill>
        <p:spPr>
          <a:xfrm>
            <a:off x="6199632" y="1261872"/>
            <a:ext cx="2596896" cy="2880360"/>
          </a:xfrm>
          <a:prstGeom prst="rect">
            <a:avLst/>
          </a:prstGeom>
        </p:spPr>
      </p:pic>
      <p:sp>
        <p:nvSpPr>
          <p:cNvPr id="14" name="Text 9"/>
          <p:cNvSpPr/>
          <p:nvPr/>
        </p:nvSpPr>
        <p:spPr>
          <a:xfrm>
            <a:off x="6126480" y="4160520"/>
            <a:ext cx="2743200" cy="320040"/>
          </a:xfrm>
          <a:prstGeom prst="rect">
            <a:avLst/>
          </a:prstGeom>
          <a:noFill/>
          <a:ln/>
        </p:spPr>
        <p:txBody>
          <a:bodyPr wrap="square" rtlCol="0" anchor="ctr"/>
          <a:lstStyle/>
          <a:p>
            <a:pPr marL="0" indent="0" algn="ctr">
              <a:buNone/>
            </a:pPr>
            <a:r>
              <a:rPr lang="en-US" sz="1100" dirty="0">
                <a:solidFill>
                  <a:srgbClr val="00E5FF"/>
                </a:solidFill>
                <a:latin typeface="Arial" pitchFamily="34" charset="0"/>
                <a:ea typeface="Arial" pitchFamily="34" charset="-122"/>
                <a:cs typeface="Arial" pitchFamily="34" charset="-120"/>
              </a:rPr>
              <a:t>Interview — live questions, transcript</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D1117"/>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E5FF"/>
          </a:solidFill>
          <a:ln/>
        </p:spPr>
      </p:sp>
      <p:sp>
        <p:nvSpPr>
          <p:cNvPr id="3" name="Text 1"/>
          <p:cNvSpPr/>
          <p:nvPr/>
        </p:nvSpPr>
        <p:spPr>
          <a:xfrm>
            <a:off x="457200" y="182880"/>
            <a:ext cx="8229600" cy="502920"/>
          </a:xfrm>
          <a:prstGeom prst="rect">
            <a:avLst/>
          </a:prstGeom>
          <a:noFill/>
          <a:ln/>
        </p:spPr>
        <p:txBody>
          <a:bodyPr wrap="square" lIns="0" tIns="0" rIns="0" bIns="0" rtlCol="0" anchor="ctr"/>
          <a:lstStyle/>
          <a:p>
            <a:pPr marL="0" indent="0">
              <a:buNone/>
            </a:pPr>
            <a:r>
              <a:rPr lang="en-US" sz="2800" b="1" dirty="0">
                <a:solidFill>
                  <a:srgbClr val="FFFFFF"/>
                </a:solidFill>
                <a:latin typeface="Arial" pitchFamily="34" charset="0"/>
                <a:ea typeface="Arial" pitchFamily="34" charset="-122"/>
                <a:cs typeface="Arial" pitchFamily="34" charset="-120"/>
              </a:rPr>
              <a:t>Tech Stack</a:t>
            </a:r>
            <a:endParaRPr lang="en-US" sz="2800" dirty="0"/>
          </a:p>
        </p:txBody>
      </p:sp>
      <p:sp>
        <p:nvSpPr>
          <p:cNvPr id="4" name="Text 2"/>
          <p:cNvSpPr/>
          <p:nvPr/>
        </p:nvSpPr>
        <p:spPr>
          <a:xfrm>
            <a:off x="457200" y="685800"/>
            <a:ext cx="8229600" cy="274320"/>
          </a:xfrm>
          <a:prstGeom prst="rect">
            <a:avLst/>
          </a:prstGeom>
          <a:noFill/>
          <a:ln/>
        </p:spPr>
        <p:txBody>
          <a:bodyPr wrap="square" lIns="0" tIns="0" rIns="0" bIns="0" rtlCol="0" anchor="ctr"/>
          <a:lstStyle/>
          <a:p>
            <a:pPr marL="0" indent="0">
              <a:buNone/>
            </a:pPr>
            <a:r>
              <a:rPr lang="en-US" sz="1300" dirty="0">
                <a:solidFill>
                  <a:srgbClr val="00E5FF"/>
                </a:solidFill>
                <a:latin typeface="Arial" pitchFamily="34" charset="0"/>
                <a:ea typeface="Arial" pitchFamily="34" charset="-122"/>
                <a:cs typeface="Arial" pitchFamily="34" charset="-120"/>
              </a:rPr>
              <a:t>Everything we (Claude Code and I) selected, configured, and wired together</a:t>
            </a:r>
            <a:endParaRPr lang="en-US" sz="1300" dirty="0"/>
          </a:p>
        </p:txBody>
      </p:sp>
      <p:sp>
        <p:nvSpPr>
          <p:cNvPr id="5" name="Shape 3"/>
          <p:cNvSpPr/>
          <p:nvPr/>
        </p:nvSpPr>
        <p:spPr>
          <a:xfrm>
            <a:off x="457200" y="1051560"/>
            <a:ext cx="8229600" cy="18288"/>
          </a:xfrm>
          <a:prstGeom prst="rect">
            <a:avLst/>
          </a:prstGeom>
          <a:solidFill>
            <a:srgbClr val="30363D"/>
          </a:solidFill>
          <a:ln/>
        </p:spPr>
      </p:sp>
      <p:sp>
        <p:nvSpPr>
          <p:cNvPr id="6" name="Shape 4"/>
          <p:cNvSpPr/>
          <p:nvPr/>
        </p:nvSpPr>
        <p:spPr>
          <a:xfrm>
            <a:off x="365760" y="1188720"/>
            <a:ext cx="4114800" cy="621792"/>
          </a:xfrm>
          <a:prstGeom prst="rect">
            <a:avLst/>
          </a:prstGeom>
          <a:solidFill>
            <a:srgbClr val="1C2333"/>
          </a:solidFill>
          <a:ln/>
          <a:effectLst>
            <a:outerShdw blurRad="101600" dist="25400" dir="8100000" algn="bl" rotWithShape="0">
              <a:srgbClr val="000000">
                <a:alpha val="30000"/>
              </a:srgbClr>
            </a:outerShdw>
          </a:effectLst>
        </p:spPr>
      </p:sp>
      <p:sp>
        <p:nvSpPr>
          <p:cNvPr id="7" name="Shape 5"/>
          <p:cNvSpPr/>
          <p:nvPr/>
        </p:nvSpPr>
        <p:spPr>
          <a:xfrm>
            <a:off x="365760" y="1188720"/>
            <a:ext cx="64008" cy="621792"/>
          </a:xfrm>
          <a:prstGeom prst="rect">
            <a:avLst/>
          </a:prstGeom>
          <a:solidFill>
            <a:srgbClr val="00E5FF"/>
          </a:solidFill>
          <a:ln/>
        </p:spPr>
      </p:sp>
      <p:sp>
        <p:nvSpPr>
          <p:cNvPr id="8" name="Text 6"/>
          <p:cNvSpPr/>
          <p:nvPr/>
        </p:nvSpPr>
        <p:spPr>
          <a:xfrm>
            <a:off x="530352" y="1225296"/>
            <a:ext cx="3749040" cy="256032"/>
          </a:xfrm>
          <a:prstGeom prst="rect">
            <a:avLst/>
          </a:prstGeom>
          <a:noFill/>
          <a:ln/>
        </p:spPr>
        <p:txBody>
          <a:bodyPr wrap="square" lIns="0" tIns="0" rIns="0" bIns="0" rtlCol="0" anchor="ctr"/>
          <a:lstStyle/>
          <a:p>
            <a:pPr marL="0" indent="0">
              <a:buNone/>
            </a:pPr>
            <a:r>
              <a:rPr lang="en-US" sz="1200" b="1" dirty="0">
                <a:solidFill>
                  <a:srgbClr val="00E5FF"/>
                </a:solidFill>
                <a:latin typeface="Arial" pitchFamily="34" charset="0"/>
                <a:ea typeface="Arial" pitchFamily="34" charset="-122"/>
                <a:cs typeface="Arial" pitchFamily="34" charset="-120"/>
              </a:rPr>
              <a:t>React 19 + Vite</a:t>
            </a:r>
            <a:endParaRPr lang="en-US" sz="1200" dirty="0"/>
          </a:p>
        </p:txBody>
      </p:sp>
      <p:sp>
        <p:nvSpPr>
          <p:cNvPr id="9" name="Text 7"/>
          <p:cNvSpPr/>
          <p:nvPr/>
        </p:nvSpPr>
        <p:spPr>
          <a:xfrm>
            <a:off x="530352" y="1490472"/>
            <a:ext cx="3749040" cy="256032"/>
          </a:xfrm>
          <a:prstGeom prst="rect">
            <a:avLst/>
          </a:prstGeom>
          <a:noFill/>
          <a:ln/>
        </p:spPr>
        <p:txBody>
          <a:bodyPr wrap="square" lIns="0" tIns="0" rIns="0" bIns="0" rtlCol="0" anchor="ctr"/>
          <a:lstStyle/>
          <a:p>
            <a:pPr marL="0" indent="0">
              <a:buNone/>
            </a:pPr>
            <a:r>
              <a:rPr lang="en-US" sz="1100" dirty="0">
                <a:solidFill>
                  <a:srgbClr val="FFFFFF"/>
                </a:solidFill>
                <a:latin typeface="Arial" pitchFamily="34" charset="0"/>
                <a:ea typeface="Arial" pitchFamily="34" charset="-122"/>
                <a:cs typeface="Arial" pitchFamily="34" charset="-120"/>
              </a:rPr>
              <a:t>SPA, client-side rendered</a:t>
            </a:r>
            <a:endParaRPr lang="en-US" sz="1100" dirty="0"/>
          </a:p>
        </p:txBody>
      </p:sp>
      <p:sp>
        <p:nvSpPr>
          <p:cNvPr id="10" name="Shape 8"/>
          <p:cNvSpPr/>
          <p:nvPr/>
        </p:nvSpPr>
        <p:spPr>
          <a:xfrm>
            <a:off x="365760" y="1938528"/>
            <a:ext cx="4114800" cy="621792"/>
          </a:xfrm>
          <a:prstGeom prst="rect">
            <a:avLst/>
          </a:prstGeom>
          <a:solidFill>
            <a:srgbClr val="1C2333"/>
          </a:solidFill>
          <a:ln/>
          <a:effectLst>
            <a:outerShdw blurRad="101600" dist="25400" dir="8100000" algn="bl" rotWithShape="0">
              <a:srgbClr val="000000">
                <a:alpha val="30000"/>
              </a:srgbClr>
            </a:outerShdw>
          </a:effectLst>
        </p:spPr>
      </p:sp>
      <p:sp>
        <p:nvSpPr>
          <p:cNvPr id="11" name="Shape 9"/>
          <p:cNvSpPr/>
          <p:nvPr/>
        </p:nvSpPr>
        <p:spPr>
          <a:xfrm>
            <a:off x="365760" y="1938528"/>
            <a:ext cx="64008" cy="621792"/>
          </a:xfrm>
          <a:prstGeom prst="rect">
            <a:avLst/>
          </a:prstGeom>
          <a:solidFill>
            <a:srgbClr val="00E5FF"/>
          </a:solidFill>
          <a:ln/>
        </p:spPr>
      </p:sp>
      <p:sp>
        <p:nvSpPr>
          <p:cNvPr id="12" name="Text 10"/>
          <p:cNvSpPr/>
          <p:nvPr/>
        </p:nvSpPr>
        <p:spPr>
          <a:xfrm>
            <a:off x="530352" y="1975104"/>
            <a:ext cx="3749040" cy="256032"/>
          </a:xfrm>
          <a:prstGeom prst="rect">
            <a:avLst/>
          </a:prstGeom>
          <a:noFill/>
          <a:ln/>
        </p:spPr>
        <p:txBody>
          <a:bodyPr wrap="square" lIns="0" tIns="0" rIns="0" bIns="0" rtlCol="0" anchor="ctr"/>
          <a:lstStyle/>
          <a:p>
            <a:pPr marL="0" indent="0">
              <a:buNone/>
            </a:pPr>
            <a:r>
              <a:rPr lang="en-US" sz="1200" b="1" dirty="0">
                <a:solidFill>
                  <a:srgbClr val="00E5FF"/>
                </a:solidFill>
                <a:latin typeface="Arial" pitchFamily="34" charset="0"/>
                <a:ea typeface="Arial" pitchFamily="34" charset="-122"/>
                <a:cs typeface="Arial" pitchFamily="34" charset="-120"/>
              </a:rPr>
              <a:t>Tailwind CSS v4</a:t>
            </a:r>
            <a:endParaRPr lang="en-US" sz="1200" dirty="0"/>
          </a:p>
        </p:txBody>
      </p:sp>
      <p:sp>
        <p:nvSpPr>
          <p:cNvPr id="13" name="Text 11"/>
          <p:cNvSpPr/>
          <p:nvPr/>
        </p:nvSpPr>
        <p:spPr>
          <a:xfrm>
            <a:off x="530352" y="2240280"/>
            <a:ext cx="3749040" cy="256032"/>
          </a:xfrm>
          <a:prstGeom prst="rect">
            <a:avLst/>
          </a:prstGeom>
          <a:noFill/>
          <a:ln/>
        </p:spPr>
        <p:txBody>
          <a:bodyPr wrap="square" lIns="0" tIns="0" rIns="0" bIns="0" rtlCol="0" anchor="ctr"/>
          <a:lstStyle/>
          <a:p>
            <a:pPr marL="0" indent="0">
              <a:buNone/>
            </a:pPr>
            <a:r>
              <a:rPr lang="en-US" sz="1100" dirty="0">
                <a:solidFill>
                  <a:srgbClr val="FFFFFF"/>
                </a:solidFill>
                <a:latin typeface="Arial" pitchFamily="34" charset="0"/>
                <a:ea typeface="Arial" pitchFamily="34" charset="-122"/>
                <a:cs typeface="Arial" pitchFamily="34" charset="-120"/>
              </a:rPr>
              <a:t>Utility-first styling</a:t>
            </a:r>
            <a:endParaRPr lang="en-US" sz="1100" dirty="0"/>
          </a:p>
        </p:txBody>
      </p:sp>
      <p:sp>
        <p:nvSpPr>
          <p:cNvPr id="14" name="Shape 12"/>
          <p:cNvSpPr/>
          <p:nvPr/>
        </p:nvSpPr>
        <p:spPr>
          <a:xfrm>
            <a:off x="365760" y="2688336"/>
            <a:ext cx="4114800" cy="621792"/>
          </a:xfrm>
          <a:prstGeom prst="rect">
            <a:avLst/>
          </a:prstGeom>
          <a:solidFill>
            <a:srgbClr val="1C2333"/>
          </a:solidFill>
          <a:ln/>
          <a:effectLst>
            <a:outerShdw blurRad="101600" dist="25400" dir="8100000" algn="bl" rotWithShape="0">
              <a:srgbClr val="000000">
                <a:alpha val="30000"/>
              </a:srgbClr>
            </a:outerShdw>
          </a:effectLst>
        </p:spPr>
      </p:sp>
      <p:sp>
        <p:nvSpPr>
          <p:cNvPr id="15" name="Shape 13"/>
          <p:cNvSpPr/>
          <p:nvPr/>
        </p:nvSpPr>
        <p:spPr>
          <a:xfrm>
            <a:off x="365760" y="2688336"/>
            <a:ext cx="64008" cy="621792"/>
          </a:xfrm>
          <a:prstGeom prst="rect">
            <a:avLst/>
          </a:prstGeom>
          <a:solidFill>
            <a:srgbClr val="00E5FF"/>
          </a:solidFill>
          <a:ln/>
        </p:spPr>
      </p:sp>
      <p:sp>
        <p:nvSpPr>
          <p:cNvPr id="16" name="Text 14"/>
          <p:cNvSpPr/>
          <p:nvPr/>
        </p:nvSpPr>
        <p:spPr>
          <a:xfrm>
            <a:off x="530352" y="2724912"/>
            <a:ext cx="3749040" cy="256032"/>
          </a:xfrm>
          <a:prstGeom prst="rect">
            <a:avLst/>
          </a:prstGeom>
          <a:noFill/>
          <a:ln/>
        </p:spPr>
        <p:txBody>
          <a:bodyPr wrap="square" lIns="0" tIns="0" rIns="0" bIns="0" rtlCol="0" anchor="ctr"/>
          <a:lstStyle/>
          <a:p>
            <a:pPr marL="0" indent="0">
              <a:buNone/>
            </a:pPr>
            <a:r>
              <a:rPr lang="en-US" sz="1200" b="1" dirty="0">
                <a:solidFill>
                  <a:srgbClr val="00E5FF"/>
                </a:solidFill>
                <a:latin typeface="Arial" pitchFamily="34" charset="0"/>
                <a:ea typeface="Arial" pitchFamily="34" charset="-122"/>
                <a:cs typeface="Arial" pitchFamily="34" charset="-120"/>
              </a:rPr>
              <a:t>Web Speech API</a:t>
            </a:r>
            <a:endParaRPr lang="en-US" sz="1200" dirty="0"/>
          </a:p>
        </p:txBody>
      </p:sp>
      <p:sp>
        <p:nvSpPr>
          <p:cNvPr id="17" name="Text 15"/>
          <p:cNvSpPr/>
          <p:nvPr/>
        </p:nvSpPr>
        <p:spPr>
          <a:xfrm>
            <a:off x="530352" y="2990088"/>
            <a:ext cx="3749040" cy="256032"/>
          </a:xfrm>
          <a:prstGeom prst="rect">
            <a:avLst/>
          </a:prstGeom>
          <a:noFill/>
          <a:ln/>
        </p:spPr>
        <p:txBody>
          <a:bodyPr wrap="square" lIns="0" tIns="0" rIns="0" bIns="0" rtlCol="0" anchor="ctr"/>
          <a:lstStyle/>
          <a:p>
            <a:pPr marL="0" indent="0">
              <a:buNone/>
            </a:pPr>
            <a:r>
              <a:rPr lang="en-US" sz="1100" dirty="0">
                <a:solidFill>
                  <a:srgbClr val="FFFFFF"/>
                </a:solidFill>
                <a:latin typeface="Arial" pitchFamily="34" charset="0"/>
                <a:ea typeface="Arial" pitchFamily="34" charset="-122"/>
                <a:cs typeface="Arial" pitchFamily="34" charset="-120"/>
              </a:rPr>
              <a:t>Browser-native STT — no third-party service</a:t>
            </a:r>
            <a:endParaRPr lang="en-US" sz="1100" dirty="0"/>
          </a:p>
        </p:txBody>
      </p:sp>
      <p:sp>
        <p:nvSpPr>
          <p:cNvPr id="18" name="Shape 16"/>
          <p:cNvSpPr/>
          <p:nvPr/>
        </p:nvSpPr>
        <p:spPr>
          <a:xfrm>
            <a:off x="365760" y="3438144"/>
            <a:ext cx="4114800" cy="621792"/>
          </a:xfrm>
          <a:prstGeom prst="rect">
            <a:avLst/>
          </a:prstGeom>
          <a:solidFill>
            <a:srgbClr val="1C2333"/>
          </a:solidFill>
          <a:ln/>
          <a:effectLst>
            <a:outerShdw blurRad="101600" dist="25400" dir="8100000" algn="bl" rotWithShape="0">
              <a:srgbClr val="000000">
                <a:alpha val="30000"/>
              </a:srgbClr>
            </a:outerShdw>
          </a:effectLst>
        </p:spPr>
      </p:sp>
      <p:sp>
        <p:nvSpPr>
          <p:cNvPr id="19" name="Shape 17"/>
          <p:cNvSpPr/>
          <p:nvPr/>
        </p:nvSpPr>
        <p:spPr>
          <a:xfrm>
            <a:off x="365760" y="3438144"/>
            <a:ext cx="64008" cy="621792"/>
          </a:xfrm>
          <a:prstGeom prst="rect">
            <a:avLst/>
          </a:prstGeom>
          <a:solidFill>
            <a:srgbClr val="00E5FF"/>
          </a:solidFill>
          <a:ln/>
        </p:spPr>
      </p:sp>
      <p:sp>
        <p:nvSpPr>
          <p:cNvPr id="20" name="Text 18"/>
          <p:cNvSpPr/>
          <p:nvPr/>
        </p:nvSpPr>
        <p:spPr>
          <a:xfrm>
            <a:off x="530352" y="3474720"/>
            <a:ext cx="3749040" cy="256032"/>
          </a:xfrm>
          <a:prstGeom prst="rect">
            <a:avLst/>
          </a:prstGeom>
          <a:noFill/>
          <a:ln/>
        </p:spPr>
        <p:txBody>
          <a:bodyPr wrap="square" lIns="0" tIns="0" rIns="0" bIns="0" rtlCol="0" anchor="ctr"/>
          <a:lstStyle/>
          <a:p>
            <a:pPr marL="0" indent="0">
              <a:buNone/>
            </a:pPr>
            <a:r>
              <a:rPr lang="en-US" sz="1200" b="1" dirty="0">
                <a:solidFill>
                  <a:srgbClr val="00E5FF"/>
                </a:solidFill>
                <a:latin typeface="Arial" pitchFamily="34" charset="0"/>
                <a:ea typeface="Arial" pitchFamily="34" charset="-122"/>
                <a:cs typeface="Arial" pitchFamily="34" charset="-120"/>
              </a:rPr>
              <a:t>@anthropic-ai/sdk</a:t>
            </a:r>
            <a:endParaRPr lang="en-US" sz="1200" dirty="0"/>
          </a:p>
        </p:txBody>
      </p:sp>
      <p:sp>
        <p:nvSpPr>
          <p:cNvPr id="21" name="Text 19"/>
          <p:cNvSpPr/>
          <p:nvPr/>
        </p:nvSpPr>
        <p:spPr>
          <a:xfrm>
            <a:off x="530352" y="3739896"/>
            <a:ext cx="3749040" cy="256032"/>
          </a:xfrm>
          <a:prstGeom prst="rect">
            <a:avLst/>
          </a:prstGeom>
          <a:noFill/>
          <a:ln/>
        </p:spPr>
        <p:txBody>
          <a:bodyPr wrap="square" lIns="0" tIns="0" rIns="0" bIns="0" rtlCol="0" anchor="ctr"/>
          <a:lstStyle/>
          <a:p>
            <a:pPr marL="0" indent="0">
              <a:buNone/>
            </a:pPr>
            <a:r>
              <a:rPr lang="en-US" sz="1100" dirty="0">
                <a:solidFill>
                  <a:srgbClr val="FFFFFF"/>
                </a:solidFill>
                <a:latin typeface="Arial" pitchFamily="34" charset="0"/>
                <a:ea typeface="Arial" pitchFamily="34" charset="-122"/>
                <a:cs typeface="Arial" pitchFamily="34" charset="-120"/>
              </a:rPr>
              <a:t>Direct browser API calls to Claude Sonnet 4.6</a:t>
            </a:r>
            <a:endParaRPr lang="en-US" sz="1100" dirty="0"/>
          </a:p>
        </p:txBody>
      </p:sp>
      <p:sp>
        <p:nvSpPr>
          <p:cNvPr id="22" name="Shape 20"/>
          <p:cNvSpPr/>
          <p:nvPr/>
        </p:nvSpPr>
        <p:spPr>
          <a:xfrm>
            <a:off x="365760" y="4187952"/>
            <a:ext cx="4114800" cy="621792"/>
          </a:xfrm>
          <a:prstGeom prst="rect">
            <a:avLst/>
          </a:prstGeom>
          <a:solidFill>
            <a:srgbClr val="1C2333"/>
          </a:solidFill>
          <a:ln/>
          <a:effectLst>
            <a:outerShdw blurRad="101600" dist="25400" dir="8100000" algn="bl" rotWithShape="0">
              <a:srgbClr val="000000">
                <a:alpha val="30000"/>
              </a:srgbClr>
            </a:outerShdw>
          </a:effectLst>
        </p:spPr>
      </p:sp>
      <p:sp>
        <p:nvSpPr>
          <p:cNvPr id="23" name="Shape 21"/>
          <p:cNvSpPr/>
          <p:nvPr/>
        </p:nvSpPr>
        <p:spPr>
          <a:xfrm>
            <a:off x="365760" y="4187952"/>
            <a:ext cx="64008" cy="621792"/>
          </a:xfrm>
          <a:prstGeom prst="rect">
            <a:avLst/>
          </a:prstGeom>
          <a:solidFill>
            <a:srgbClr val="00E5FF"/>
          </a:solidFill>
          <a:ln/>
        </p:spPr>
      </p:sp>
      <p:sp>
        <p:nvSpPr>
          <p:cNvPr id="24" name="Text 22"/>
          <p:cNvSpPr/>
          <p:nvPr/>
        </p:nvSpPr>
        <p:spPr>
          <a:xfrm>
            <a:off x="530352" y="4224528"/>
            <a:ext cx="3749040" cy="256032"/>
          </a:xfrm>
          <a:prstGeom prst="rect">
            <a:avLst/>
          </a:prstGeom>
          <a:noFill/>
          <a:ln/>
        </p:spPr>
        <p:txBody>
          <a:bodyPr wrap="square" lIns="0" tIns="0" rIns="0" bIns="0" rtlCol="0" anchor="ctr"/>
          <a:lstStyle/>
          <a:p>
            <a:pPr marL="0" indent="0">
              <a:buNone/>
            </a:pPr>
            <a:r>
              <a:rPr lang="en-US" sz="1200" b="1" dirty="0">
                <a:solidFill>
                  <a:srgbClr val="00E5FF"/>
                </a:solidFill>
                <a:latin typeface="Arial" pitchFamily="34" charset="0"/>
                <a:ea typeface="Arial" pitchFamily="34" charset="-122"/>
                <a:cs typeface="Arial" pitchFamily="34" charset="-120"/>
              </a:rPr>
              <a:t>Express 4</a:t>
            </a:r>
            <a:endParaRPr lang="en-US" sz="1200" dirty="0"/>
          </a:p>
        </p:txBody>
      </p:sp>
      <p:sp>
        <p:nvSpPr>
          <p:cNvPr id="25" name="Text 23"/>
          <p:cNvSpPr/>
          <p:nvPr/>
        </p:nvSpPr>
        <p:spPr>
          <a:xfrm>
            <a:off x="530352" y="4489704"/>
            <a:ext cx="3749040" cy="256032"/>
          </a:xfrm>
          <a:prstGeom prst="rect">
            <a:avLst/>
          </a:prstGeom>
          <a:noFill/>
          <a:ln/>
        </p:spPr>
        <p:txBody>
          <a:bodyPr wrap="square" lIns="0" tIns="0" rIns="0" bIns="0" rtlCol="0" anchor="ctr"/>
          <a:lstStyle/>
          <a:p>
            <a:pPr marL="0" indent="0">
              <a:buNone/>
            </a:pPr>
            <a:r>
              <a:rPr lang="en-US" sz="1100" dirty="0">
                <a:solidFill>
                  <a:srgbClr val="FFFFFF"/>
                </a:solidFill>
                <a:latin typeface="Arial" pitchFamily="34" charset="0"/>
                <a:ea typeface="Arial" pitchFamily="34" charset="-122"/>
                <a:cs typeface="Arial" pitchFamily="34" charset="-120"/>
              </a:rPr>
              <a:t>Production server + /api/save endpoint</a:t>
            </a:r>
            <a:endParaRPr lang="en-US" sz="1100" dirty="0"/>
          </a:p>
        </p:txBody>
      </p:sp>
      <p:sp>
        <p:nvSpPr>
          <p:cNvPr id="26" name="Shape 24"/>
          <p:cNvSpPr/>
          <p:nvPr/>
        </p:nvSpPr>
        <p:spPr>
          <a:xfrm>
            <a:off x="4800600" y="1188720"/>
            <a:ext cx="4114800" cy="621792"/>
          </a:xfrm>
          <a:prstGeom prst="rect">
            <a:avLst/>
          </a:prstGeom>
          <a:solidFill>
            <a:srgbClr val="1C2333"/>
          </a:solidFill>
          <a:ln/>
          <a:effectLst>
            <a:outerShdw blurRad="101600" dist="25400" dir="8100000" algn="bl" rotWithShape="0">
              <a:srgbClr val="000000">
                <a:alpha val="30000"/>
              </a:srgbClr>
            </a:outerShdw>
          </a:effectLst>
        </p:spPr>
      </p:sp>
      <p:sp>
        <p:nvSpPr>
          <p:cNvPr id="27" name="Shape 25"/>
          <p:cNvSpPr/>
          <p:nvPr/>
        </p:nvSpPr>
        <p:spPr>
          <a:xfrm>
            <a:off x="4800600" y="1188720"/>
            <a:ext cx="64008" cy="621792"/>
          </a:xfrm>
          <a:prstGeom prst="rect">
            <a:avLst/>
          </a:prstGeom>
          <a:solidFill>
            <a:srgbClr val="00E5FF"/>
          </a:solidFill>
          <a:ln/>
        </p:spPr>
      </p:sp>
      <p:sp>
        <p:nvSpPr>
          <p:cNvPr id="28" name="Text 26"/>
          <p:cNvSpPr/>
          <p:nvPr/>
        </p:nvSpPr>
        <p:spPr>
          <a:xfrm>
            <a:off x="4965192" y="1225296"/>
            <a:ext cx="3749040" cy="256032"/>
          </a:xfrm>
          <a:prstGeom prst="rect">
            <a:avLst/>
          </a:prstGeom>
          <a:noFill/>
          <a:ln/>
        </p:spPr>
        <p:txBody>
          <a:bodyPr wrap="square" lIns="0" tIns="0" rIns="0" bIns="0" rtlCol="0" anchor="ctr"/>
          <a:lstStyle/>
          <a:p>
            <a:pPr marL="0" indent="0">
              <a:buNone/>
            </a:pPr>
            <a:r>
              <a:rPr lang="en-US" sz="1200" b="1" dirty="0">
                <a:solidFill>
                  <a:srgbClr val="00E5FF"/>
                </a:solidFill>
                <a:latin typeface="Arial" pitchFamily="34" charset="0"/>
                <a:ea typeface="Arial" pitchFamily="34" charset="-122"/>
                <a:cs typeface="Arial" pitchFamily="34" charset="-120"/>
              </a:rPr>
              <a:t>mkcert</a:t>
            </a:r>
            <a:endParaRPr lang="en-US" sz="1200" dirty="0"/>
          </a:p>
        </p:txBody>
      </p:sp>
      <p:sp>
        <p:nvSpPr>
          <p:cNvPr id="29" name="Text 27"/>
          <p:cNvSpPr/>
          <p:nvPr/>
        </p:nvSpPr>
        <p:spPr>
          <a:xfrm>
            <a:off x="4965192" y="1490472"/>
            <a:ext cx="3749040" cy="256032"/>
          </a:xfrm>
          <a:prstGeom prst="rect">
            <a:avLst/>
          </a:prstGeom>
          <a:noFill/>
          <a:ln/>
        </p:spPr>
        <p:txBody>
          <a:bodyPr wrap="square" lIns="0" tIns="0" rIns="0" bIns="0" rtlCol="0" anchor="ctr"/>
          <a:lstStyle/>
          <a:p>
            <a:pPr marL="0" indent="0">
              <a:buNone/>
            </a:pPr>
            <a:r>
              <a:rPr lang="en-US" sz="1100" dirty="0">
                <a:solidFill>
                  <a:srgbClr val="FFFFFF"/>
                </a:solidFill>
                <a:latin typeface="Arial" pitchFamily="34" charset="0"/>
                <a:ea typeface="Arial" pitchFamily="34" charset="-122"/>
                <a:cs typeface="Arial" pitchFamily="34" charset="-120"/>
              </a:rPr>
              <a:t>Locally-trusted HTTPS for LAN mic access</a:t>
            </a:r>
            <a:endParaRPr lang="en-US" sz="1100" dirty="0"/>
          </a:p>
        </p:txBody>
      </p:sp>
      <p:sp>
        <p:nvSpPr>
          <p:cNvPr id="30" name="Shape 28"/>
          <p:cNvSpPr/>
          <p:nvPr/>
        </p:nvSpPr>
        <p:spPr>
          <a:xfrm>
            <a:off x="4800600" y="1938528"/>
            <a:ext cx="4114800" cy="621792"/>
          </a:xfrm>
          <a:prstGeom prst="rect">
            <a:avLst/>
          </a:prstGeom>
          <a:solidFill>
            <a:srgbClr val="1C2333"/>
          </a:solidFill>
          <a:ln/>
          <a:effectLst>
            <a:outerShdw blurRad="101600" dist="25400" dir="8100000" algn="bl" rotWithShape="0">
              <a:srgbClr val="000000">
                <a:alpha val="30000"/>
              </a:srgbClr>
            </a:outerShdw>
          </a:effectLst>
        </p:spPr>
      </p:sp>
      <p:sp>
        <p:nvSpPr>
          <p:cNvPr id="31" name="Shape 29"/>
          <p:cNvSpPr/>
          <p:nvPr/>
        </p:nvSpPr>
        <p:spPr>
          <a:xfrm>
            <a:off x="4800600" y="1938528"/>
            <a:ext cx="64008" cy="621792"/>
          </a:xfrm>
          <a:prstGeom prst="rect">
            <a:avLst/>
          </a:prstGeom>
          <a:solidFill>
            <a:srgbClr val="00E5FF"/>
          </a:solidFill>
          <a:ln/>
        </p:spPr>
      </p:sp>
      <p:sp>
        <p:nvSpPr>
          <p:cNvPr id="32" name="Text 30"/>
          <p:cNvSpPr/>
          <p:nvPr/>
        </p:nvSpPr>
        <p:spPr>
          <a:xfrm>
            <a:off x="4965192" y="1975104"/>
            <a:ext cx="3749040" cy="256032"/>
          </a:xfrm>
          <a:prstGeom prst="rect">
            <a:avLst/>
          </a:prstGeom>
          <a:noFill/>
          <a:ln/>
        </p:spPr>
        <p:txBody>
          <a:bodyPr wrap="square" lIns="0" tIns="0" rIns="0" bIns="0" rtlCol="0" anchor="ctr"/>
          <a:lstStyle/>
          <a:p>
            <a:pPr marL="0" indent="0">
              <a:buNone/>
            </a:pPr>
            <a:r>
              <a:rPr lang="en-US" sz="1200" b="1" dirty="0">
                <a:solidFill>
                  <a:srgbClr val="00E5FF"/>
                </a:solidFill>
                <a:latin typeface="Arial" pitchFamily="34" charset="0"/>
                <a:ea typeface="Arial" pitchFamily="34" charset="-122"/>
                <a:cs typeface="Arial" pitchFamily="34" charset="-120"/>
              </a:rPr>
              <a:t>docx + pdfjs + mammoth</a:t>
            </a:r>
            <a:endParaRPr lang="en-US" sz="1200" dirty="0"/>
          </a:p>
        </p:txBody>
      </p:sp>
      <p:sp>
        <p:nvSpPr>
          <p:cNvPr id="33" name="Text 31"/>
          <p:cNvSpPr/>
          <p:nvPr/>
        </p:nvSpPr>
        <p:spPr>
          <a:xfrm>
            <a:off x="4965192" y="2240280"/>
            <a:ext cx="3749040" cy="256032"/>
          </a:xfrm>
          <a:prstGeom prst="rect">
            <a:avLst/>
          </a:prstGeom>
          <a:noFill/>
          <a:ln/>
        </p:spPr>
        <p:txBody>
          <a:bodyPr wrap="square" lIns="0" tIns="0" rIns="0" bIns="0" rtlCol="0" anchor="ctr"/>
          <a:lstStyle/>
          <a:p>
            <a:pPr marL="0" indent="0">
              <a:buNone/>
            </a:pPr>
            <a:r>
              <a:rPr lang="en-US" sz="1100" dirty="0">
                <a:solidFill>
                  <a:srgbClr val="FFFFFF"/>
                </a:solidFill>
                <a:latin typeface="Arial" pitchFamily="34" charset="0"/>
                <a:ea typeface="Arial" pitchFamily="34" charset="-122"/>
                <a:cs typeface="Arial" pitchFamily="34" charset="-120"/>
              </a:rPr>
              <a:t>DOCX export, PDF/DOCX source parsing</a:t>
            </a:r>
            <a:endParaRPr lang="en-US" sz="1100" dirty="0"/>
          </a:p>
        </p:txBody>
      </p:sp>
      <p:sp>
        <p:nvSpPr>
          <p:cNvPr id="34" name="Shape 32"/>
          <p:cNvSpPr/>
          <p:nvPr/>
        </p:nvSpPr>
        <p:spPr>
          <a:xfrm>
            <a:off x="4800600" y="2688336"/>
            <a:ext cx="4114800" cy="621792"/>
          </a:xfrm>
          <a:prstGeom prst="rect">
            <a:avLst/>
          </a:prstGeom>
          <a:solidFill>
            <a:srgbClr val="1C2333"/>
          </a:solidFill>
          <a:ln/>
          <a:effectLst>
            <a:outerShdw blurRad="101600" dist="25400" dir="8100000" algn="bl" rotWithShape="0">
              <a:srgbClr val="000000">
                <a:alpha val="30000"/>
              </a:srgbClr>
            </a:outerShdw>
          </a:effectLst>
        </p:spPr>
      </p:sp>
      <p:sp>
        <p:nvSpPr>
          <p:cNvPr id="35" name="Shape 33"/>
          <p:cNvSpPr/>
          <p:nvPr/>
        </p:nvSpPr>
        <p:spPr>
          <a:xfrm>
            <a:off x="4800600" y="2688336"/>
            <a:ext cx="64008" cy="621792"/>
          </a:xfrm>
          <a:prstGeom prst="rect">
            <a:avLst/>
          </a:prstGeom>
          <a:solidFill>
            <a:srgbClr val="00E5FF"/>
          </a:solidFill>
          <a:ln/>
        </p:spPr>
      </p:sp>
      <p:sp>
        <p:nvSpPr>
          <p:cNvPr id="36" name="Text 34"/>
          <p:cNvSpPr/>
          <p:nvPr/>
        </p:nvSpPr>
        <p:spPr>
          <a:xfrm>
            <a:off x="4965192" y="2724912"/>
            <a:ext cx="3749040" cy="256032"/>
          </a:xfrm>
          <a:prstGeom prst="rect">
            <a:avLst/>
          </a:prstGeom>
          <a:noFill/>
          <a:ln/>
        </p:spPr>
        <p:txBody>
          <a:bodyPr wrap="square" lIns="0" tIns="0" rIns="0" bIns="0" rtlCol="0" anchor="ctr"/>
          <a:lstStyle/>
          <a:p>
            <a:pPr marL="0" indent="0">
              <a:buNone/>
            </a:pPr>
            <a:r>
              <a:rPr lang="en-US" sz="1200" b="1" dirty="0">
                <a:solidFill>
                  <a:srgbClr val="00E5FF"/>
                </a:solidFill>
                <a:latin typeface="Arial" pitchFamily="34" charset="0"/>
                <a:ea typeface="Arial" pitchFamily="34" charset="-122"/>
                <a:cs typeface="Arial" pitchFamily="34" charset="-120"/>
              </a:rPr>
              <a:t>Node.js LTS / Windows 11</a:t>
            </a:r>
            <a:endParaRPr lang="en-US" sz="1200" dirty="0"/>
          </a:p>
        </p:txBody>
      </p:sp>
      <p:sp>
        <p:nvSpPr>
          <p:cNvPr id="37" name="Text 35"/>
          <p:cNvSpPr/>
          <p:nvPr/>
        </p:nvSpPr>
        <p:spPr>
          <a:xfrm>
            <a:off x="4965192" y="2990088"/>
            <a:ext cx="3749040" cy="256032"/>
          </a:xfrm>
          <a:prstGeom prst="rect">
            <a:avLst/>
          </a:prstGeom>
          <a:noFill/>
          <a:ln/>
        </p:spPr>
        <p:txBody>
          <a:bodyPr wrap="square" lIns="0" tIns="0" rIns="0" bIns="0" rtlCol="0" anchor="ctr"/>
          <a:lstStyle/>
          <a:p>
            <a:pPr marL="0" indent="0">
              <a:buNone/>
            </a:pPr>
            <a:r>
              <a:rPr lang="en-US" sz="1100" dirty="0">
                <a:solidFill>
                  <a:srgbClr val="FFFFFF"/>
                </a:solidFill>
                <a:latin typeface="Arial" pitchFamily="34" charset="0"/>
                <a:ea typeface="Arial" pitchFamily="34" charset="-122"/>
                <a:cs typeface="Arial" pitchFamily="34" charset="-120"/>
              </a:rPr>
              <a:t>Host: GMKtec mini PC</a:t>
            </a:r>
            <a:endParaRPr lang="en-US" sz="1100" dirty="0"/>
          </a:p>
        </p:txBody>
      </p:sp>
      <p:sp>
        <p:nvSpPr>
          <p:cNvPr id="38" name="Shape 36"/>
          <p:cNvSpPr/>
          <p:nvPr/>
        </p:nvSpPr>
        <p:spPr>
          <a:xfrm>
            <a:off x="4800600" y="3438144"/>
            <a:ext cx="4114800" cy="621792"/>
          </a:xfrm>
          <a:prstGeom prst="rect">
            <a:avLst/>
          </a:prstGeom>
          <a:solidFill>
            <a:srgbClr val="1C2333"/>
          </a:solidFill>
          <a:ln/>
          <a:effectLst>
            <a:outerShdw blurRad="101600" dist="25400" dir="8100000" algn="bl" rotWithShape="0">
              <a:srgbClr val="000000">
                <a:alpha val="30000"/>
              </a:srgbClr>
            </a:outerShdw>
          </a:effectLst>
        </p:spPr>
      </p:sp>
      <p:sp>
        <p:nvSpPr>
          <p:cNvPr id="39" name="Shape 37"/>
          <p:cNvSpPr/>
          <p:nvPr/>
        </p:nvSpPr>
        <p:spPr>
          <a:xfrm>
            <a:off x="4800600" y="3438144"/>
            <a:ext cx="64008" cy="621792"/>
          </a:xfrm>
          <a:prstGeom prst="rect">
            <a:avLst/>
          </a:prstGeom>
          <a:solidFill>
            <a:srgbClr val="00E5FF"/>
          </a:solidFill>
          <a:ln/>
        </p:spPr>
      </p:sp>
      <p:sp>
        <p:nvSpPr>
          <p:cNvPr id="40" name="Text 38"/>
          <p:cNvSpPr/>
          <p:nvPr/>
        </p:nvSpPr>
        <p:spPr>
          <a:xfrm>
            <a:off x="4965192" y="3474720"/>
            <a:ext cx="3749040" cy="256032"/>
          </a:xfrm>
          <a:prstGeom prst="rect">
            <a:avLst/>
          </a:prstGeom>
          <a:noFill/>
          <a:ln/>
        </p:spPr>
        <p:txBody>
          <a:bodyPr wrap="square" lIns="0" tIns="0" rIns="0" bIns="0" rtlCol="0" anchor="ctr"/>
          <a:lstStyle/>
          <a:p>
            <a:pPr marL="0" indent="0">
              <a:buNone/>
            </a:pPr>
            <a:r>
              <a:rPr lang="en-US" sz="1200" b="1" dirty="0">
                <a:solidFill>
                  <a:srgbClr val="00E5FF"/>
                </a:solidFill>
                <a:latin typeface="Arial" pitchFamily="34" charset="0"/>
                <a:ea typeface="Arial" pitchFamily="34" charset="-122"/>
                <a:cs typeface="Arial" pitchFamily="34" charset="-120"/>
              </a:rPr>
              <a:t>Windows Task Scheduler</a:t>
            </a:r>
            <a:endParaRPr lang="en-US" sz="1200" dirty="0"/>
          </a:p>
        </p:txBody>
      </p:sp>
      <p:sp>
        <p:nvSpPr>
          <p:cNvPr id="41" name="Text 39"/>
          <p:cNvSpPr/>
          <p:nvPr/>
        </p:nvSpPr>
        <p:spPr>
          <a:xfrm>
            <a:off x="4965192" y="3739896"/>
            <a:ext cx="3749040" cy="256032"/>
          </a:xfrm>
          <a:prstGeom prst="rect">
            <a:avLst/>
          </a:prstGeom>
          <a:noFill/>
          <a:ln/>
        </p:spPr>
        <p:txBody>
          <a:bodyPr wrap="square" lIns="0" tIns="0" rIns="0" bIns="0" rtlCol="0" anchor="ctr"/>
          <a:lstStyle/>
          <a:p>
            <a:pPr marL="0" indent="0">
              <a:buNone/>
            </a:pPr>
            <a:r>
              <a:rPr lang="en-US" sz="1100" dirty="0">
                <a:solidFill>
                  <a:srgbClr val="FFFFFF"/>
                </a:solidFill>
                <a:latin typeface="Arial" pitchFamily="34" charset="0"/>
                <a:ea typeface="Arial" pitchFamily="34" charset="-122"/>
                <a:cs typeface="Arial" pitchFamily="34" charset="-120"/>
              </a:rPr>
              <a:t>Auto-start on boot, SYSTEM account, no login</a:t>
            </a:r>
            <a:endParaRPr lang="en-US" sz="1100" dirty="0"/>
          </a:p>
        </p:txBody>
      </p:sp>
      <p:sp>
        <p:nvSpPr>
          <p:cNvPr id="42" name="Shape 40"/>
          <p:cNvSpPr/>
          <p:nvPr/>
        </p:nvSpPr>
        <p:spPr>
          <a:xfrm>
            <a:off x="4800600" y="4187952"/>
            <a:ext cx="4114800" cy="621792"/>
          </a:xfrm>
          <a:prstGeom prst="rect">
            <a:avLst/>
          </a:prstGeom>
          <a:solidFill>
            <a:srgbClr val="1C2333"/>
          </a:solidFill>
          <a:ln/>
          <a:effectLst>
            <a:outerShdw blurRad="101600" dist="25400" dir="8100000" algn="bl" rotWithShape="0">
              <a:srgbClr val="000000">
                <a:alpha val="30000"/>
              </a:srgbClr>
            </a:outerShdw>
          </a:effectLst>
        </p:spPr>
      </p:sp>
      <p:sp>
        <p:nvSpPr>
          <p:cNvPr id="43" name="Shape 41"/>
          <p:cNvSpPr/>
          <p:nvPr/>
        </p:nvSpPr>
        <p:spPr>
          <a:xfrm>
            <a:off x="4800600" y="4187952"/>
            <a:ext cx="64008" cy="621792"/>
          </a:xfrm>
          <a:prstGeom prst="rect">
            <a:avLst/>
          </a:prstGeom>
          <a:solidFill>
            <a:srgbClr val="00E5FF"/>
          </a:solidFill>
          <a:ln/>
        </p:spPr>
      </p:sp>
      <p:sp>
        <p:nvSpPr>
          <p:cNvPr id="44" name="Text 42"/>
          <p:cNvSpPr/>
          <p:nvPr/>
        </p:nvSpPr>
        <p:spPr>
          <a:xfrm>
            <a:off x="4965192" y="4224528"/>
            <a:ext cx="3749040" cy="256032"/>
          </a:xfrm>
          <a:prstGeom prst="rect">
            <a:avLst/>
          </a:prstGeom>
          <a:noFill/>
          <a:ln/>
        </p:spPr>
        <p:txBody>
          <a:bodyPr wrap="square" lIns="0" tIns="0" rIns="0" bIns="0" rtlCol="0" anchor="ctr"/>
          <a:lstStyle/>
          <a:p>
            <a:pPr marL="0" indent="0">
              <a:buNone/>
            </a:pPr>
            <a:r>
              <a:rPr lang="en-US" sz="1200" b="1" dirty="0">
                <a:solidFill>
                  <a:srgbClr val="00E5FF"/>
                </a:solidFill>
                <a:latin typeface="Arial" pitchFamily="34" charset="0"/>
                <a:ea typeface="Arial" pitchFamily="34" charset="-122"/>
                <a:cs typeface="Arial" pitchFamily="34" charset="-120"/>
              </a:rPr>
              <a:t>claude-sonnet-4-6</a:t>
            </a:r>
            <a:endParaRPr lang="en-US" sz="1200" dirty="0"/>
          </a:p>
        </p:txBody>
      </p:sp>
      <p:sp>
        <p:nvSpPr>
          <p:cNvPr id="45" name="Text 43"/>
          <p:cNvSpPr/>
          <p:nvPr/>
        </p:nvSpPr>
        <p:spPr>
          <a:xfrm>
            <a:off x="4965192" y="4489704"/>
            <a:ext cx="3749040" cy="256032"/>
          </a:xfrm>
          <a:prstGeom prst="rect">
            <a:avLst/>
          </a:prstGeom>
          <a:noFill/>
          <a:ln/>
        </p:spPr>
        <p:txBody>
          <a:bodyPr wrap="square" lIns="0" tIns="0" rIns="0" bIns="0" rtlCol="0" anchor="ctr"/>
          <a:lstStyle/>
          <a:p>
            <a:pPr marL="0" indent="0">
              <a:buNone/>
            </a:pPr>
            <a:r>
              <a:rPr lang="en-US" sz="1100" dirty="0">
                <a:solidFill>
                  <a:srgbClr val="FFFFFF"/>
                </a:solidFill>
                <a:latin typeface="Arial" pitchFamily="34" charset="0"/>
                <a:ea typeface="Arial" pitchFamily="34" charset="-122"/>
                <a:cs typeface="Arial" pitchFamily="34" charset="-120"/>
              </a:rPr>
              <a:t>Primary model  ·  claude-haiku-4-5 for answer eval</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D1117"/>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E5FF"/>
          </a:solidFill>
          <a:ln/>
        </p:spPr>
      </p:sp>
      <p:sp>
        <p:nvSpPr>
          <p:cNvPr id="3" name="Text 1"/>
          <p:cNvSpPr/>
          <p:nvPr/>
        </p:nvSpPr>
        <p:spPr>
          <a:xfrm>
            <a:off x="457200" y="182880"/>
            <a:ext cx="8229600" cy="502920"/>
          </a:xfrm>
          <a:prstGeom prst="rect">
            <a:avLst/>
          </a:prstGeom>
          <a:noFill/>
          <a:ln/>
        </p:spPr>
        <p:txBody>
          <a:bodyPr wrap="square" lIns="0" tIns="0" rIns="0" bIns="0" rtlCol="0" anchor="ctr"/>
          <a:lstStyle/>
          <a:p>
            <a:pPr marL="0" indent="0">
              <a:buNone/>
            </a:pPr>
            <a:r>
              <a:rPr lang="en-US" sz="2800" b="1" dirty="0">
                <a:solidFill>
                  <a:srgbClr val="FFFFFF"/>
                </a:solidFill>
                <a:latin typeface="Arial" pitchFamily="34" charset="0"/>
                <a:ea typeface="Arial" pitchFamily="34" charset="-122"/>
                <a:cs typeface="Arial" pitchFamily="34" charset="-120"/>
              </a:rPr>
              <a:t>Building with Claude Code</a:t>
            </a:r>
            <a:endParaRPr lang="en-US" sz="2800" dirty="0"/>
          </a:p>
        </p:txBody>
      </p:sp>
      <p:sp>
        <p:nvSpPr>
          <p:cNvPr id="4" name="Text 2"/>
          <p:cNvSpPr/>
          <p:nvPr/>
        </p:nvSpPr>
        <p:spPr>
          <a:xfrm>
            <a:off x="457200" y="685800"/>
            <a:ext cx="8229600" cy="274320"/>
          </a:xfrm>
          <a:prstGeom prst="rect">
            <a:avLst/>
          </a:prstGeom>
          <a:noFill/>
          <a:ln/>
        </p:spPr>
        <p:txBody>
          <a:bodyPr wrap="square" lIns="0" tIns="0" rIns="0" bIns="0" rtlCol="0" anchor="ctr"/>
          <a:lstStyle/>
          <a:p>
            <a:pPr marL="0" indent="0">
              <a:buNone/>
            </a:pPr>
            <a:r>
              <a:rPr lang="en-US" sz="1300" dirty="0">
                <a:solidFill>
                  <a:srgbClr val="00E5FF"/>
                </a:solidFill>
                <a:latin typeface="Arial" pitchFamily="34" charset="0"/>
                <a:ea typeface="Arial" pitchFamily="34" charset="-122"/>
                <a:cs typeface="Arial" pitchFamily="34" charset="-120"/>
              </a:rPr>
              <a:t>The AI wrote the code. I decided what mattered.</a:t>
            </a:r>
            <a:endParaRPr lang="en-US" sz="1300" dirty="0"/>
          </a:p>
        </p:txBody>
      </p:sp>
      <p:sp>
        <p:nvSpPr>
          <p:cNvPr id="5" name="Shape 3"/>
          <p:cNvSpPr/>
          <p:nvPr/>
        </p:nvSpPr>
        <p:spPr>
          <a:xfrm>
            <a:off x="457200" y="1051560"/>
            <a:ext cx="8229600" cy="18288"/>
          </a:xfrm>
          <a:prstGeom prst="rect">
            <a:avLst/>
          </a:prstGeom>
          <a:solidFill>
            <a:srgbClr val="30363D"/>
          </a:solidFill>
          <a:ln/>
        </p:spPr>
      </p:sp>
      <p:sp>
        <p:nvSpPr>
          <p:cNvPr id="6" name="Shape 4"/>
          <p:cNvSpPr/>
          <p:nvPr/>
        </p:nvSpPr>
        <p:spPr>
          <a:xfrm>
            <a:off x="365760" y="1188720"/>
            <a:ext cx="1737360" cy="502920"/>
          </a:xfrm>
          <a:prstGeom prst="rect">
            <a:avLst/>
          </a:prstGeom>
          <a:solidFill>
            <a:srgbClr val="00E5FF"/>
          </a:solidFill>
          <a:ln/>
        </p:spPr>
      </p:sp>
      <p:sp>
        <p:nvSpPr>
          <p:cNvPr id="7" name="Text 5"/>
          <p:cNvSpPr/>
          <p:nvPr/>
        </p:nvSpPr>
        <p:spPr>
          <a:xfrm>
            <a:off x="365760" y="1188720"/>
            <a:ext cx="1737360" cy="502920"/>
          </a:xfrm>
          <a:prstGeom prst="rect">
            <a:avLst/>
          </a:prstGeom>
          <a:noFill/>
          <a:ln/>
        </p:spPr>
        <p:txBody>
          <a:bodyPr wrap="square" rtlCol="0" anchor="ctr"/>
          <a:lstStyle/>
          <a:p>
            <a:pPr marL="0" indent="0" algn="ctr">
              <a:buNone/>
            </a:pPr>
            <a:r>
              <a:rPr lang="en-US" sz="1300" b="1" dirty="0">
                <a:solidFill>
                  <a:srgbClr val="0D1117"/>
                </a:solidFill>
                <a:latin typeface="Arial" pitchFamily="34" charset="0"/>
                <a:ea typeface="Arial" pitchFamily="34" charset="-122"/>
                <a:cs typeface="Arial" pitchFamily="34" charset="-120"/>
              </a:rPr>
              <a:t>1. Describe</a:t>
            </a:r>
            <a:endParaRPr lang="en-US" sz="1300" dirty="0"/>
          </a:p>
        </p:txBody>
      </p:sp>
      <p:sp>
        <p:nvSpPr>
          <p:cNvPr id="8" name="Text 6"/>
          <p:cNvSpPr/>
          <p:nvPr/>
        </p:nvSpPr>
        <p:spPr>
          <a:xfrm>
            <a:off x="2103120" y="1234440"/>
            <a:ext cx="274320" cy="411480"/>
          </a:xfrm>
          <a:prstGeom prst="rect">
            <a:avLst/>
          </a:prstGeom>
          <a:noFill/>
          <a:ln/>
        </p:spPr>
        <p:txBody>
          <a:bodyPr wrap="square" rtlCol="0" anchor="ctr"/>
          <a:lstStyle/>
          <a:p>
            <a:pPr marL="0" indent="0" algn="ctr">
              <a:buNone/>
            </a:pPr>
            <a:r>
              <a:rPr lang="en-US" sz="1800" dirty="0">
                <a:solidFill>
                  <a:srgbClr val="00E5FF"/>
                </a:solidFill>
              </a:rPr>
              <a:t>→</a:t>
            </a:r>
            <a:endParaRPr lang="en-US" sz="1800" dirty="0"/>
          </a:p>
        </p:txBody>
      </p:sp>
      <p:sp>
        <p:nvSpPr>
          <p:cNvPr id="9" name="Shape 7"/>
          <p:cNvSpPr/>
          <p:nvPr/>
        </p:nvSpPr>
        <p:spPr>
          <a:xfrm>
            <a:off x="2377440" y="1188720"/>
            <a:ext cx="1737360" cy="502920"/>
          </a:xfrm>
          <a:prstGeom prst="rect">
            <a:avLst/>
          </a:prstGeom>
          <a:solidFill>
            <a:srgbClr val="00E5FF"/>
          </a:solidFill>
          <a:ln/>
        </p:spPr>
      </p:sp>
      <p:sp>
        <p:nvSpPr>
          <p:cNvPr id="10" name="Text 8"/>
          <p:cNvSpPr/>
          <p:nvPr/>
        </p:nvSpPr>
        <p:spPr>
          <a:xfrm>
            <a:off x="2377440" y="1188720"/>
            <a:ext cx="1737360" cy="502920"/>
          </a:xfrm>
          <a:prstGeom prst="rect">
            <a:avLst/>
          </a:prstGeom>
          <a:noFill/>
          <a:ln/>
        </p:spPr>
        <p:txBody>
          <a:bodyPr wrap="square" rtlCol="0" anchor="ctr"/>
          <a:lstStyle/>
          <a:p>
            <a:pPr marL="0" indent="0" algn="ctr">
              <a:buNone/>
            </a:pPr>
            <a:r>
              <a:rPr lang="en-US" sz="1300" b="1" dirty="0">
                <a:solidFill>
                  <a:srgbClr val="0D1117"/>
                </a:solidFill>
                <a:latin typeface="Arial" pitchFamily="34" charset="0"/>
                <a:ea typeface="Arial" pitchFamily="34" charset="-122"/>
                <a:cs typeface="Arial" pitchFamily="34" charset="-120"/>
              </a:rPr>
              <a:t>2. Generate</a:t>
            </a:r>
            <a:endParaRPr lang="en-US" sz="1300" dirty="0"/>
          </a:p>
        </p:txBody>
      </p:sp>
      <p:sp>
        <p:nvSpPr>
          <p:cNvPr id="11" name="Text 9"/>
          <p:cNvSpPr/>
          <p:nvPr/>
        </p:nvSpPr>
        <p:spPr>
          <a:xfrm>
            <a:off x="4114800" y="1234440"/>
            <a:ext cx="274320" cy="411480"/>
          </a:xfrm>
          <a:prstGeom prst="rect">
            <a:avLst/>
          </a:prstGeom>
          <a:noFill/>
          <a:ln/>
        </p:spPr>
        <p:txBody>
          <a:bodyPr wrap="square" rtlCol="0" anchor="ctr"/>
          <a:lstStyle/>
          <a:p>
            <a:pPr marL="0" indent="0" algn="ctr">
              <a:buNone/>
            </a:pPr>
            <a:r>
              <a:rPr lang="en-US" sz="1800" dirty="0">
                <a:solidFill>
                  <a:srgbClr val="00E5FF"/>
                </a:solidFill>
              </a:rPr>
              <a:t>→</a:t>
            </a:r>
            <a:endParaRPr lang="en-US" sz="1800" dirty="0"/>
          </a:p>
        </p:txBody>
      </p:sp>
      <p:sp>
        <p:nvSpPr>
          <p:cNvPr id="12" name="Shape 10"/>
          <p:cNvSpPr/>
          <p:nvPr/>
        </p:nvSpPr>
        <p:spPr>
          <a:xfrm>
            <a:off x="4389120" y="1188720"/>
            <a:ext cx="1737360" cy="502920"/>
          </a:xfrm>
          <a:prstGeom prst="rect">
            <a:avLst/>
          </a:prstGeom>
          <a:solidFill>
            <a:srgbClr val="00E5FF"/>
          </a:solidFill>
          <a:ln/>
        </p:spPr>
      </p:sp>
      <p:sp>
        <p:nvSpPr>
          <p:cNvPr id="13" name="Text 11"/>
          <p:cNvSpPr/>
          <p:nvPr/>
        </p:nvSpPr>
        <p:spPr>
          <a:xfrm>
            <a:off x="4389120" y="1188720"/>
            <a:ext cx="1737360" cy="502920"/>
          </a:xfrm>
          <a:prstGeom prst="rect">
            <a:avLst/>
          </a:prstGeom>
          <a:noFill/>
          <a:ln/>
        </p:spPr>
        <p:txBody>
          <a:bodyPr wrap="square" rtlCol="0" anchor="ctr"/>
          <a:lstStyle/>
          <a:p>
            <a:pPr marL="0" indent="0" algn="ctr">
              <a:buNone/>
            </a:pPr>
            <a:r>
              <a:rPr lang="en-US" sz="1300" b="1" dirty="0">
                <a:solidFill>
                  <a:srgbClr val="0D1117"/>
                </a:solidFill>
                <a:latin typeface="Arial" pitchFamily="34" charset="0"/>
                <a:ea typeface="Arial" pitchFamily="34" charset="-122"/>
                <a:cs typeface="Arial" pitchFamily="34" charset="-120"/>
              </a:rPr>
              <a:t>3. Test</a:t>
            </a:r>
            <a:endParaRPr lang="en-US" sz="1300" dirty="0"/>
          </a:p>
        </p:txBody>
      </p:sp>
      <p:sp>
        <p:nvSpPr>
          <p:cNvPr id="14" name="Text 12"/>
          <p:cNvSpPr/>
          <p:nvPr/>
        </p:nvSpPr>
        <p:spPr>
          <a:xfrm>
            <a:off x="6126480" y="1234440"/>
            <a:ext cx="274320" cy="411480"/>
          </a:xfrm>
          <a:prstGeom prst="rect">
            <a:avLst/>
          </a:prstGeom>
          <a:noFill/>
          <a:ln/>
        </p:spPr>
        <p:txBody>
          <a:bodyPr wrap="square" rtlCol="0" anchor="ctr"/>
          <a:lstStyle/>
          <a:p>
            <a:pPr marL="0" indent="0" algn="ctr">
              <a:buNone/>
            </a:pPr>
            <a:r>
              <a:rPr lang="en-US" sz="1800" dirty="0">
                <a:solidFill>
                  <a:srgbClr val="00E5FF"/>
                </a:solidFill>
              </a:rPr>
              <a:t>→</a:t>
            </a:r>
            <a:endParaRPr lang="en-US" sz="1800" dirty="0"/>
          </a:p>
        </p:txBody>
      </p:sp>
      <p:sp>
        <p:nvSpPr>
          <p:cNvPr id="15" name="Shape 13"/>
          <p:cNvSpPr/>
          <p:nvPr/>
        </p:nvSpPr>
        <p:spPr>
          <a:xfrm>
            <a:off x="6400800" y="1188720"/>
            <a:ext cx="1737360" cy="502920"/>
          </a:xfrm>
          <a:prstGeom prst="rect">
            <a:avLst/>
          </a:prstGeom>
          <a:solidFill>
            <a:srgbClr val="00E5FF"/>
          </a:solidFill>
          <a:ln/>
        </p:spPr>
      </p:sp>
      <p:sp>
        <p:nvSpPr>
          <p:cNvPr id="16" name="Text 14"/>
          <p:cNvSpPr/>
          <p:nvPr/>
        </p:nvSpPr>
        <p:spPr>
          <a:xfrm>
            <a:off x="6400800" y="1188720"/>
            <a:ext cx="1737360" cy="502920"/>
          </a:xfrm>
          <a:prstGeom prst="rect">
            <a:avLst/>
          </a:prstGeom>
          <a:noFill/>
          <a:ln/>
        </p:spPr>
        <p:txBody>
          <a:bodyPr wrap="square" rtlCol="0" anchor="ctr"/>
          <a:lstStyle/>
          <a:p>
            <a:pPr marL="0" indent="0" algn="ctr">
              <a:buNone/>
            </a:pPr>
            <a:r>
              <a:rPr lang="en-US" sz="1300" b="1" dirty="0">
                <a:solidFill>
                  <a:srgbClr val="0D1117"/>
                </a:solidFill>
                <a:latin typeface="Arial" pitchFamily="34" charset="0"/>
                <a:ea typeface="Arial" pitchFamily="34" charset="-122"/>
                <a:cs typeface="Arial" pitchFamily="34" charset="-120"/>
              </a:rPr>
              <a:t>4. Refine</a:t>
            </a:r>
            <a:endParaRPr lang="en-US" sz="1300" dirty="0"/>
          </a:p>
        </p:txBody>
      </p:sp>
      <p:sp>
        <p:nvSpPr>
          <p:cNvPr id="17" name="Text 15"/>
          <p:cNvSpPr/>
          <p:nvPr/>
        </p:nvSpPr>
        <p:spPr>
          <a:xfrm>
            <a:off x="365760" y="1737360"/>
            <a:ext cx="1737360" cy="548640"/>
          </a:xfrm>
          <a:prstGeom prst="rect">
            <a:avLst/>
          </a:prstGeom>
          <a:noFill/>
          <a:ln/>
        </p:spPr>
        <p:txBody>
          <a:bodyPr wrap="square" rtlCol="0" anchor="ctr"/>
          <a:lstStyle/>
          <a:p>
            <a:pPr marL="0" indent="0" algn="ctr">
              <a:buNone/>
            </a:pPr>
            <a:r>
              <a:rPr lang="en-US" sz="1000" dirty="0">
                <a:solidFill>
                  <a:srgbClr val="8B949E"/>
                </a:solidFill>
                <a:latin typeface="Arial" pitchFamily="34" charset="0"/>
                <a:ea typeface="Arial" pitchFamily="34" charset="-122"/>
                <a:cs typeface="Arial" pitchFamily="34" charset="-120"/>
              </a:rPr>
              <a:t>Plain-language problem statement in Claude UI or console</a:t>
            </a:r>
            <a:endParaRPr lang="en-US" sz="1000" dirty="0"/>
          </a:p>
        </p:txBody>
      </p:sp>
      <p:sp>
        <p:nvSpPr>
          <p:cNvPr id="18" name="Text 16"/>
          <p:cNvSpPr/>
          <p:nvPr/>
        </p:nvSpPr>
        <p:spPr>
          <a:xfrm>
            <a:off x="2377440" y="1737360"/>
            <a:ext cx="1737360" cy="548640"/>
          </a:xfrm>
          <a:prstGeom prst="rect">
            <a:avLst/>
          </a:prstGeom>
          <a:noFill/>
          <a:ln/>
        </p:spPr>
        <p:txBody>
          <a:bodyPr wrap="square" rtlCol="0" anchor="ctr"/>
          <a:lstStyle/>
          <a:p>
            <a:pPr marL="0" indent="0" algn="ctr">
              <a:buNone/>
            </a:pPr>
            <a:r>
              <a:rPr lang="en-US" sz="1000" dirty="0">
                <a:solidFill>
                  <a:srgbClr val="8B949E"/>
                </a:solidFill>
                <a:latin typeface="Arial" pitchFamily="34" charset="0"/>
                <a:ea typeface="Arial" pitchFamily="34" charset="-122"/>
                <a:cs typeface="Arial" pitchFamily="34" charset="-120"/>
              </a:rPr>
              <a:t>Claude writes component, fix, or full feature</a:t>
            </a:r>
            <a:endParaRPr lang="en-US" sz="1000" dirty="0"/>
          </a:p>
        </p:txBody>
      </p:sp>
      <p:sp>
        <p:nvSpPr>
          <p:cNvPr id="19" name="Text 17"/>
          <p:cNvSpPr/>
          <p:nvPr/>
        </p:nvSpPr>
        <p:spPr>
          <a:xfrm>
            <a:off x="4389120" y="1737360"/>
            <a:ext cx="1737360" cy="548640"/>
          </a:xfrm>
          <a:prstGeom prst="rect">
            <a:avLst/>
          </a:prstGeom>
          <a:noFill/>
          <a:ln/>
        </p:spPr>
        <p:txBody>
          <a:bodyPr wrap="square" rtlCol="0" anchor="ctr"/>
          <a:lstStyle/>
          <a:p>
            <a:pPr marL="0" indent="0" algn="ctr">
              <a:buNone/>
            </a:pPr>
            <a:r>
              <a:rPr lang="en-US" sz="1000" dirty="0">
                <a:solidFill>
                  <a:srgbClr val="8B949E"/>
                </a:solidFill>
                <a:latin typeface="Arial" pitchFamily="34" charset="0"/>
                <a:ea typeface="Arial" pitchFamily="34" charset="-122"/>
                <a:cs typeface="Arial" pitchFamily="34" charset="-120"/>
              </a:rPr>
              <a:t>Run in browser, check behavior across devices</a:t>
            </a:r>
            <a:endParaRPr lang="en-US" sz="1000" dirty="0"/>
          </a:p>
        </p:txBody>
      </p:sp>
      <p:sp>
        <p:nvSpPr>
          <p:cNvPr id="20" name="Text 18"/>
          <p:cNvSpPr/>
          <p:nvPr/>
        </p:nvSpPr>
        <p:spPr>
          <a:xfrm>
            <a:off x="6400800" y="1737360"/>
            <a:ext cx="1737360" cy="548640"/>
          </a:xfrm>
          <a:prstGeom prst="rect">
            <a:avLst/>
          </a:prstGeom>
          <a:noFill/>
          <a:ln/>
        </p:spPr>
        <p:txBody>
          <a:bodyPr wrap="square" rtlCol="0" anchor="ctr"/>
          <a:lstStyle/>
          <a:p>
            <a:pPr marL="0" indent="0" algn="ctr">
              <a:buNone/>
            </a:pPr>
            <a:r>
              <a:rPr lang="en-US" sz="1000" dirty="0">
                <a:solidFill>
                  <a:srgbClr val="8B949E"/>
                </a:solidFill>
                <a:latin typeface="Arial" pitchFamily="34" charset="0"/>
                <a:ea typeface="Arial" pitchFamily="34" charset="-122"/>
                <a:cs typeface="Arial" pitchFamily="34" charset="-120"/>
              </a:rPr>
              <a:t>Describe the delta in natural language, repeat</a:t>
            </a:r>
            <a:endParaRPr lang="en-US" sz="1000" dirty="0"/>
          </a:p>
        </p:txBody>
      </p:sp>
      <p:sp>
        <p:nvSpPr>
          <p:cNvPr id="21" name="Text 19"/>
          <p:cNvSpPr/>
          <p:nvPr/>
        </p:nvSpPr>
        <p:spPr>
          <a:xfrm>
            <a:off x="365760" y="2423160"/>
            <a:ext cx="3931920" cy="320040"/>
          </a:xfrm>
          <a:prstGeom prst="rect">
            <a:avLst/>
          </a:prstGeom>
          <a:noFill/>
          <a:ln/>
        </p:spPr>
        <p:txBody>
          <a:bodyPr wrap="square" lIns="0" tIns="0" rIns="0" bIns="0" rtlCol="0" anchor="ctr"/>
          <a:lstStyle/>
          <a:p>
            <a:pPr marL="0" indent="0">
              <a:buNone/>
            </a:pPr>
            <a:r>
              <a:rPr lang="en-US" sz="1300" b="1" dirty="0">
                <a:solidFill>
                  <a:srgbClr val="00E5FF"/>
                </a:solidFill>
                <a:latin typeface="Arial" pitchFamily="34" charset="0"/>
                <a:ea typeface="Arial" pitchFamily="34" charset="-122"/>
                <a:cs typeface="Arial" pitchFamily="34" charset="-120"/>
              </a:rPr>
              <a:t>What the AI did well</a:t>
            </a:r>
            <a:endParaRPr lang="en-US" sz="1300" dirty="0"/>
          </a:p>
        </p:txBody>
      </p:sp>
      <p:sp>
        <p:nvSpPr>
          <p:cNvPr id="22" name="Shape 20"/>
          <p:cNvSpPr/>
          <p:nvPr/>
        </p:nvSpPr>
        <p:spPr>
          <a:xfrm>
            <a:off x="365760" y="2788920"/>
            <a:ext cx="3931920" cy="2194560"/>
          </a:xfrm>
          <a:prstGeom prst="rect">
            <a:avLst/>
          </a:prstGeom>
          <a:solidFill>
            <a:srgbClr val="1C2333"/>
          </a:solidFill>
          <a:ln/>
          <a:effectLst>
            <a:outerShdw blurRad="101600" dist="25400" dir="8100000" algn="bl" rotWithShape="0">
              <a:srgbClr val="000000">
                <a:alpha val="30000"/>
              </a:srgbClr>
            </a:outerShdw>
          </a:effectLst>
        </p:spPr>
      </p:sp>
      <p:sp>
        <p:nvSpPr>
          <p:cNvPr id="23" name="Text 21"/>
          <p:cNvSpPr/>
          <p:nvPr/>
        </p:nvSpPr>
        <p:spPr>
          <a:xfrm>
            <a:off x="502920" y="2834640"/>
            <a:ext cx="3657600" cy="2103120"/>
          </a:xfrm>
          <a:prstGeom prst="rect">
            <a:avLst/>
          </a:prstGeom>
          <a:noFill/>
          <a:ln/>
        </p:spPr>
        <p:txBody>
          <a:bodyPr wrap="square" rtlCol="0" anchor="t"/>
          <a:lstStyle/>
          <a:p>
            <a:pPr marL="342900" indent="-342900">
              <a:spcAft>
                <a:spcPts val="400"/>
              </a:spcAft>
              <a:buSzPct val="100000"/>
              <a:buChar char="•"/>
            </a:pPr>
            <a:r>
              <a:rPr lang="en-US" sz="1100" dirty="0">
                <a:solidFill>
                  <a:srgbClr val="FFFFFF"/>
                </a:solidFill>
                <a:latin typeface="Arial" pitchFamily="34" charset="0"/>
                <a:ea typeface="Arial" pitchFamily="34" charset="-122"/>
                <a:cs typeface="Arial" pitchFamily="34" charset="-120"/>
              </a:rPr>
              <a:t>Held full codebase context across every session</a:t>
            </a:r>
            <a:endParaRPr lang="en-US" sz="1100" dirty="0"/>
          </a:p>
          <a:p>
            <a:pPr marL="342900" indent="-342900">
              <a:spcAft>
                <a:spcPts val="400"/>
              </a:spcAft>
              <a:buSzPct val="100000"/>
              <a:buChar char="•"/>
            </a:pPr>
            <a:r>
              <a:rPr lang="en-US" sz="1100" dirty="0">
                <a:solidFill>
                  <a:srgbClr val="FFFFFF"/>
                </a:solidFill>
                <a:latin typeface="Arial" pitchFamily="34" charset="0"/>
                <a:ea typeface="Arial" pitchFamily="34" charset="-122"/>
                <a:cs typeface="Arial" pitchFamily="34" charset="-120"/>
              </a:rPr>
              <a:t>Reasoned through browser API specs during debugging</a:t>
            </a:r>
            <a:endParaRPr lang="en-US" sz="1100" dirty="0"/>
          </a:p>
          <a:p>
            <a:pPr marL="342900" indent="-342900">
              <a:spcAft>
                <a:spcPts val="400"/>
              </a:spcAft>
              <a:buSzPct val="100000"/>
              <a:buChar char="•"/>
            </a:pPr>
            <a:r>
              <a:rPr lang="en-US" sz="1100" dirty="0">
                <a:solidFill>
                  <a:srgbClr val="FFFFFF"/>
                </a:solidFill>
                <a:latin typeface="Arial" pitchFamily="34" charset="0"/>
                <a:ea typeface="Arial" pitchFamily="34" charset="-122"/>
                <a:cs typeface="Arial" pitchFamily="34" charset="-120"/>
              </a:rPr>
              <a:t>Consistent code style, file structure, and naming</a:t>
            </a:r>
            <a:endParaRPr lang="en-US" sz="1100" dirty="0"/>
          </a:p>
          <a:p>
            <a:pPr marL="342900" indent="-342900">
              <a:spcAft>
                <a:spcPts val="400"/>
              </a:spcAft>
              <a:buSzPct val="100000"/>
              <a:buChar char="•"/>
            </a:pPr>
            <a:r>
              <a:rPr lang="en-US" sz="1100" dirty="0">
                <a:solidFill>
                  <a:srgbClr val="FFFFFF"/>
                </a:solidFill>
                <a:latin typeface="Arial" pitchFamily="34" charset="0"/>
                <a:ea typeface="Arial" pitchFamily="34" charset="-122"/>
                <a:cs typeface="Arial" pitchFamily="34" charset="-120"/>
              </a:rPr>
              <a:t>Fast iteration on UI layout, copy, and error states</a:t>
            </a:r>
            <a:endParaRPr lang="en-US" sz="1100" dirty="0"/>
          </a:p>
          <a:p>
            <a:pPr marL="342900" indent="-342900">
              <a:spcAft>
                <a:spcPts val="400"/>
              </a:spcAft>
              <a:buSzPct val="100000"/>
              <a:buChar char="•"/>
            </a:pPr>
            <a:r>
              <a:rPr lang="en-US" sz="1100" dirty="0">
                <a:solidFill>
                  <a:srgbClr val="FFFFFF"/>
                </a:solidFill>
                <a:latin typeface="Arial" pitchFamily="34" charset="0"/>
                <a:ea typeface="Arial" pitchFamily="34" charset="-122"/>
                <a:cs typeface="Arial" pitchFamily="34" charset="-120"/>
              </a:rPr>
              <a:t>Produced install + update scripts autonomously</a:t>
            </a:r>
            <a:endParaRPr lang="en-US" sz="1100" dirty="0"/>
          </a:p>
        </p:txBody>
      </p:sp>
      <p:sp>
        <p:nvSpPr>
          <p:cNvPr id="24" name="Text 22"/>
          <p:cNvSpPr/>
          <p:nvPr/>
        </p:nvSpPr>
        <p:spPr>
          <a:xfrm>
            <a:off x="4663440" y="2423160"/>
            <a:ext cx="4114800" cy="320040"/>
          </a:xfrm>
          <a:prstGeom prst="rect">
            <a:avLst/>
          </a:prstGeom>
          <a:noFill/>
          <a:ln/>
        </p:spPr>
        <p:txBody>
          <a:bodyPr wrap="square" lIns="0" tIns="0" rIns="0" bIns="0" rtlCol="0" anchor="ctr"/>
          <a:lstStyle/>
          <a:p>
            <a:pPr marL="0" indent="0">
              <a:buNone/>
            </a:pPr>
            <a:r>
              <a:rPr lang="en-US" sz="1300" b="1" dirty="0">
                <a:solidFill>
                  <a:srgbClr val="00E5FF"/>
                </a:solidFill>
                <a:latin typeface="Arial" pitchFamily="34" charset="0"/>
                <a:ea typeface="Arial" pitchFamily="34" charset="-122"/>
                <a:cs typeface="Arial" pitchFamily="34" charset="-120"/>
              </a:rPr>
              <a:t>Where human judgment was irreplaceable</a:t>
            </a:r>
            <a:endParaRPr lang="en-US" sz="1300" dirty="0"/>
          </a:p>
        </p:txBody>
      </p:sp>
      <p:sp>
        <p:nvSpPr>
          <p:cNvPr id="25" name="Shape 23"/>
          <p:cNvSpPr/>
          <p:nvPr/>
        </p:nvSpPr>
        <p:spPr>
          <a:xfrm>
            <a:off x="4663440" y="2788920"/>
            <a:ext cx="4114800" cy="2194560"/>
          </a:xfrm>
          <a:prstGeom prst="rect">
            <a:avLst/>
          </a:prstGeom>
          <a:solidFill>
            <a:srgbClr val="1C2333"/>
          </a:solidFill>
          <a:ln/>
          <a:effectLst>
            <a:outerShdw blurRad="101600" dist="25400" dir="8100000" algn="bl" rotWithShape="0">
              <a:srgbClr val="000000">
                <a:alpha val="30000"/>
              </a:srgbClr>
            </a:outerShdw>
          </a:effectLst>
        </p:spPr>
      </p:sp>
      <p:sp>
        <p:nvSpPr>
          <p:cNvPr id="26" name="Text 24"/>
          <p:cNvSpPr/>
          <p:nvPr/>
        </p:nvSpPr>
        <p:spPr>
          <a:xfrm>
            <a:off x="4800600" y="2834640"/>
            <a:ext cx="3749040" cy="2103120"/>
          </a:xfrm>
          <a:prstGeom prst="rect">
            <a:avLst/>
          </a:prstGeom>
          <a:noFill/>
          <a:ln/>
        </p:spPr>
        <p:txBody>
          <a:bodyPr wrap="square" rtlCol="0" anchor="t"/>
          <a:lstStyle/>
          <a:p>
            <a:pPr marL="342900" indent="-342900">
              <a:spcAft>
                <a:spcPts val="400"/>
              </a:spcAft>
              <a:buSzPct val="100000"/>
              <a:buChar char="•"/>
            </a:pPr>
            <a:r>
              <a:rPr lang="en-US" sz="1100" dirty="0">
                <a:solidFill>
                  <a:srgbClr val="FFFFFF"/>
                </a:solidFill>
                <a:latin typeface="Arial" pitchFamily="34" charset="0"/>
                <a:ea typeface="Arial" pitchFamily="34" charset="-122"/>
                <a:cs typeface="Arial" pitchFamily="34" charset="-120"/>
              </a:rPr>
              <a:t>Deciding which features actually mattered</a:t>
            </a:r>
            <a:endParaRPr lang="en-US" sz="1100" dirty="0"/>
          </a:p>
          <a:p>
            <a:pPr marL="342900" indent="-342900">
              <a:spcAft>
                <a:spcPts val="400"/>
              </a:spcAft>
              <a:buSzPct val="100000"/>
              <a:buChar char="•"/>
            </a:pPr>
            <a:r>
              <a:rPr lang="en-US" sz="1100" dirty="0">
                <a:solidFill>
                  <a:srgbClr val="FFFFFF"/>
                </a:solidFill>
                <a:latin typeface="Arial" pitchFamily="34" charset="0"/>
                <a:ea typeface="Arial" pitchFamily="34" charset="-122"/>
                <a:cs typeface="Arial" pitchFamily="34" charset="-120"/>
              </a:rPr>
              <a:t>Recognizing when a fix out output was wrong despite passing tests</a:t>
            </a:r>
            <a:endParaRPr lang="en-US" sz="1100" dirty="0"/>
          </a:p>
          <a:p>
            <a:pPr marL="342900" indent="-342900">
              <a:spcAft>
                <a:spcPts val="400"/>
              </a:spcAft>
              <a:buSzPct val="100000"/>
              <a:buChar char="•"/>
            </a:pPr>
            <a:r>
              <a:rPr lang="en-US" sz="1100" dirty="0">
                <a:solidFill>
                  <a:srgbClr val="FFFFFF"/>
                </a:solidFill>
                <a:latin typeface="Arial" pitchFamily="34" charset="0"/>
                <a:ea typeface="Arial" pitchFamily="34" charset="-122"/>
                <a:cs typeface="Arial" pitchFamily="34" charset="-120"/>
              </a:rPr>
              <a:t>LAN vs cloud architecture decisions</a:t>
            </a:r>
            <a:endParaRPr lang="en-US" sz="1100" dirty="0"/>
          </a:p>
          <a:p>
            <a:pPr marL="342900" indent="-342900">
              <a:spcAft>
                <a:spcPts val="400"/>
              </a:spcAft>
              <a:buSzPct val="100000"/>
              <a:buChar char="•"/>
            </a:pPr>
            <a:r>
              <a:rPr lang="en-US" sz="1100" dirty="0">
                <a:solidFill>
                  <a:srgbClr val="FFFFFF"/>
                </a:solidFill>
                <a:latin typeface="Arial" pitchFamily="34" charset="0"/>
                <a:ea typeface="Arial" pitchFamily="34" charset="-122"/>
                <a:cs typeface="Arial" pitchFamily="34" charset="-120"/>
              </a:rPr>
              <a:t>Knowing which new features were worth it</a:t>
            </a:r>
          </a:p>
          <a:p>
            <a:pPr marL="342900" indent="-342900">
              <a:spcAft>
                <a:spcPts val="400"/>
              </a:spcAft>
              <a:buSzPct val="100000"/>
              <a:buChar char="•"/>
            </a:pPr>
            <a:r>
              <a:rPr lang="en-US" sz="1100" dirty="0">
                <a:solidFill>
                  <a:srgbClr val="FFFFFF"/>
                </a:solidFill>
                <a:latin typeface="Arial" pitchFamily="34" charset="0"/>
                <a:cs typeface="Arial" pitchFamily="34" charset="-120"/>
              </a:rPr>
              <a:t>Cost Control/Balancing</a:t>
            </a:r>
            <a:endParaRPr lang="en-US" sz="1100" dirty="0"/>
          </a:p>
          <a:p>
            <a:pPr marL="342900" indent="-342900">
              <a:spcAft>
                <a:spcPts val="400"/>
              </a:spcAft>
              <a:buSzPct val="100000"/>
              <a:buChar char="•"/>
            </a:pPr>
            <a:r>
              <a:rPr lang="en-US" sz="1100" dirty="0">
                <a:solidFill>
                  <a:srgbClr val="FFFFFF"/>
                </a:solidFill>
                <a:latin typeface="Arial" pitchFamily="34" charset="0"/>
                <a:ea typeface="Arial" pitchFamily="34" charset="-122"/>
                <a:cs typeface="Arial" pitchFamily="34" charset="-120"/>
              </a:rPr>
              <a:t>Describing symptoms precisely enough to diagnose bugs</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D1117"/>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E5FF"/>
          </a:solidFill>
          <a:ln/>
        </p:spPr>
      </p:sp>
      <p:sp>
        <p:nvSpPr>
          <p:cNvPr id="3" name="Text 1"/>
          <p:cNvSpPr/>
          <p:nvPr/>
        </p:nvSpPr>
        <p:spPr>
          <a:xfrm>
            <a:off x="457200" y="182880"/>
            <a:ext cx="8229600" cy="502920"/>
          </a:xfrm>
          <a:prstGeom prst="rect">
            <a:avLst/>
          </a:prstGeom>
          <a:noFill/>
          <a:ln/>
        </p:spPr>
        <p:txBody>
          <a:bodyPr wrap="square" lIns="0" tIns="0" rIns="0" bIns="0" rtlCol="0" anchor="ctr"/>
          <a:lstStyle/>
          <a:p>
            <a:pPr marL="0" indent="0">
              <a:buNone/>
            </a:pPr>
            <a:r>
              <a:rPr lang="en-US" sz="2800" b="1" dirty="0">
                <a:solidFill>
                  <a:srgbClr val="FFFFFF"/>
                </a:solidFill>
                <a:latin typeface="Arial" pitchFamily="34" charset="0"/>
                <a:ea typeface="Arial" pitchFamily="34" charset="-122"/>
                <a:cs typeface="Arial" pitchFamily="34" charset="-120"/>
              </a:rPr>
              <a:t>The Hard Part: Mobile Voice Recognition</a:t>
            </a:r>
            <a:endParaRPr lang="en-US" sz="2800" dirty="0"/>
          </a:p>
        </p:txBody>
      </p:sp>
      <p:sp>
        <p:nvSpPr>
          <p:cNvPr id="4" name="Text 2"/>
          <p:cNvSpPr/>
          <p:nvPr/>
        </p:nvSpPr>
        <p:spPr>
          <a:xfrm>
            <a:off x="457200" y="685800"/>
            <a:ext cx="8229600" cy="274320"/>
          </a:xfrm>
          <a:prstGeom prst="rect">
            <a:avLst/>
          </a:prstGeom>
          <a:noFill/>
          <a:ln/>
        </p:spPr>
        <p:txBody>
          <a:bodyPr wrap="square" lIns="0" tIns="0" rIns="0" bIns="0" rtlCol="0" anchor="ctr"/>
          <a:lstStyle/>
          <a:p>
            <a:pPr marL="0" indent="0">
              <a:buNone/>
            </a:pPr>
            <a:r>
              <a:rPr lang="en-US" sz="1300" dirty="0">
                <a:solidFill>
                  <a:srgbClr val="00E5FF"/>
                </a:solidFill>
                <a:latin typeface="Arial" pitchFamily="34" charset="0"/>
                <a:ea typeface="Arial" pitchFamily="34" charset="-122"/>
                <a:cs typeface="Arial" pitchFamily="34" charset="-120"/>
              </a:rPr>
              <a:t>A debugging story that shows what AI-assisted development actually looks like</a:t>
            </a:r>
            <a:endParaRPr lang="en-US" sz="1300" dirty="0"/>
          </a:p>
        </p:txBody>
      </p:sp>
      <p:sp>
        <p:nvSpPr>
          <p:cNvPr id="5" name="Shape 3"/>
          <p:cNvSpPr/>
          <p:nvPr/>
        </p:nvSpPr>
        <p:spPr>
          <a:xfrm>
            <a:off x="457200" y="1051560"/>
            <a:ext cx="8229600" cy="18288"/>
          </a:xfrm>
          <a:prstGeom prst="rect">
            <a:avLst/>
          </a:prstGeom>
          <a:solidFill>
            <a:srgbClr val="30363D"/>
          </a:solidFill>
          <a:ln/>
        </p:spPr>
      </p:sp>
      <p:sp>
        <p:nvSpPr>
          <p:cNvPr id="6" name="Text 4"/>
          <p:cNvSpPr/>
          <p:nvPr/>
        </p:nvSpPr>
        <p:spPr>
          <a:xfrm>
            <a:off x="365760" y="1188720"/>
            <a:ext cx="3931920" cy="320040"/>
          </a:xfrm>
          <a:prstGeom prst="rect">
            <a:avLst/>
          </a:prstGeom>
          <a:noFill/>
          <a:ln/>
        </p:spPr>
        <p:txBody>
          <a:bodyPr wrap="square" lIns="0" tIns="0" rIns="0" bIns="0" rtlCol="0" anchor="ctr"/>
          <a:lstStyle/>
          <a:p>
            <a:pPr marL="0" indent="0">
              <a:buNone/>
            </a:pPr>
            <a:r>
              <a:rPr lang="en-US" sz="1400" b="1" dirty="0">
                <a:solidFill>
                  <a:srgbClr val="00E5FF"/>
                </a:solidFill>
                <a:latin typeface="Arial" pitchFamily="34" charset="0"/>
                <a:ea typeface="Arial" pitchFamily="34" charset="-122"/>
                <a:cs typeface="Arial" pitchFamily="34" charset="-120"/>
              </a:rPr>
              <a:t>The Bug</a:t>
            </a:r>
            <a:endParaRPr lang="en-US" sz="1400" dirty="0"/>
          </a:p>
        </p:txBody>
      </p:sp>
      <p:sp>
        <p:nvSpPr>
          <p:cNvPr id="7" name="Shape 5"/>
          <p:cNvSpPr/>
          <p:nvPr/>
        </p:nvSpPr>
        <p:spPr>
          <a:xfrm>
            <a:off x="365760" y="1508760"/>
            <a:ext cx="3931920" cy="3200400"/>
          </a:xfrm>
          <a:prstGeom prst="rect">
            <a:avLst/>
          </a:prstGeom>
          <a:solidFill>
            <a:srgbClr val="1C2333"/>
          </a:solidFill>
          <a:ln/>
          <a:effectLst>
            <a:outerShdw blurRad="101600" dist="25400" dir="8100000" algn="bl" rotWithShape="0">
              <a:srgbClr val="000000">
                <a:alpha val="30000"/>
              </a:srgbClr>
            </a:outerShdw>
          </a:effectLst>
        </p:spPr>
      </p:sp>
      <p:sp>
        <p:nvSpPr>
          <p:cNvPr id="8" name="Text 6"/>
          <p:cNvSpPr/>
          <p:nvPr/>
        </p:nvSpPr>
        <p:spPr>
          <a:xfrm>
            <a:off x="502920" y="1572768"/>
            <a:ext cx="3611880" cy="3063240"/>
          </a:xfrm>
          <a:prstGeom prst="rect">
            <a:avLst/>
          </a:prstGeom>
          <a:noFill/>
          <a:ln/>
        </p:spPr>
        <p:txBody>
          <a:bodyPr wrap="square" rtlCol="0" anchor="t"/>
          <a:lstStyle/>
          <a:p>
            <a:pPr marL="0" indent="0">
              <a:buNone/>
            </a:pPr>
            <a:r>
              <a:rPr lang="en-US" sz="1100" dirty="0">
                <a:solidFill>
                  <a:srgbClr val="FFFFFF"/>
                </a:solidFill>
                <a:latin typeface="Arial" pitchFamily="34" charset="0"/>
                <a:ea typeface="Arial" pitchFamily="34" charset="-122"/>
                <a:cs typeface="Arial" pitchFamily="34" charset="-120"/>
              </a:rPr>
              <a:t>Mobile Chrome Web Speech API returns results cumulatively:</a:t>
            </a:r>
            <a:endParaRPr lang="en-US" sz="1100" dirty="0"/>
          </a:p>
          <a:p>
            <a:pPr marL="0" indent="0">
              <a:buNone/>
            </a:pPr>
            <a:r>
              <a:rPr lang="en-US" sz="1100" dirty="0">
                <a:solidFill>
                  <a:srgbClr val="FFFFFF"/>
                </a:solidFill>
                <a:latin typeface="Arial" pitchFamily="34" charset="0"/>
                <a:ea typeface="Arial" pitchFamily="34" charset="-122"/>
                <a:cs typeface="Arial" pitchFamily="34" charset="-120"/>
              </a:rPr>
              <a:t xml:space="preserve"> </a:t>
            </a:r>
            <a:endParaRPr lang="en-US" sz="1100" dirty="0"/>
          </a:p>
          <a:p>
            <a:pPr marL="0" indent="0">
              <a:buNone/>
            </a:pPr>
            <a:r>
              <a:rPr lang="en-US" sz="1100" b="1" dirty="0">
                <a:solidFill>
                  <a:srgbClr val="00E5FF"/>
                </a:solidFill>
                <a:latin typeface="Arial" pitchFamily="34" charset="0"/>
                <a:ea typeface="Arial" pitchFamily="34" charset="-122"/>
                <a:cs typeface="Arial" pitchFamily="34" charset="-120"/>
              </a:rPr>
              <a:t>Result[0] = "I"</a:t>
            </a:r>
            <a:endParaRPr lang="en-US" sz="1100" dirty="0"/>
          </a:p>
          <a:p>
            <a:pPr marL="0" indent="0">
              <a:buNone/>
            </a:pPr>
            <a:r>
              <a:rPr lang="en-US" sz="1100" b="1" dirty="0">
                <a:solidFill>
                  <a:srgbClr val="00E5FF"/>
                </a:solidFill>
                <a:latin typeface="Arial" pitchFamily="34" charset="0"/>
                <a:ea typeface="Arial" pitchFamily="34" charset="-122"/>
                <a:cs typeface="Arial" pitchFamily="34" charset="-120"/>
              </a:rPr>
              <a:t>Result[1] = "I just"</a:t>
            </a:r>
            <a:endParaRPr lang="en-US" sz="1100" dirty="0"/>
          </a:p>
          <a:p>
            <a:pPr marL="0" indent="0">
              <a:buNone/>
            </a:pPr>
            <a:r>
              <a:rPr lang="en-US" sz="1100" b="1" dirty="0">
                <a:solidFill>
                  <a:srgbClr val="00E5FF"/>
                </a:solidFill>
                <a:latin typeface="Arial" pitchFamily="34" charset="0"/>
                <a:ea typeface="Arial" pitchFamily="34" charset="-122"/>
                <a:cs typeface="Arial" pitchFamily="34" charset="-120"/>
              </a:rPr>
              <a:t>Result[2] = "I just wanted to say"</a:t>
            </a:r>
            <a:endParaRPr lang="en-US" sz="1100" dirty="0"/>
          </a:p>
          <a:p>
            <a:pPr marL="0" indent="0">
              <a:buNone/>
            </a:pPr>
            <a:r>
              <a:rPr lang="en-US" sz="1100" dirty="0">
                <a:solidFill>
                  <a:srgbClr val="FFFFFF"/>
                </a:solidFill>
                <a:latin typeface="Arial" pitchFamily="34" charset="0"/>
                <a:ea typeface="Arial" pitchFamily="34" charset="-122"/>
                <a:cs typeface="Arial" pitchFamily="34" charset="-120"/>
              </a:rPr>
              <a:t xml:space="preserve"> </a:t>
            </a:r>
            <a:endParaRPr lang="en-US" sz="1100" dirty="0"/>
          </a:p>
          <a:p>
            <a:pPr marL="0" indent="0">
              <a:buNone/>
            </a:pPr>
            <a:r>
              <a:rPr lang="en-US" sz="1100" dirty="0">
                <a:solidFill>
                  <a:srgbClr val="FFFFFF"/>
                </a:solidFill>
                <a:latin typeface="Arial" pitchFamily="34" charset="0"/>
                <a:ea typeface="Arial" pitchFamily="34" charset="-122"/>
                <a:cs typeface="Arial" pitchFamily="34" charset="-120"/>
              </a:rPr>
              <a:t>Each new recognition event re-states all previous words. Naive concatenation produces duplicated text. Audio replay on recognizer restart added a second duplication vector.</a:t>
            </a:r>
            <a:endParaRPr lang="en-US" sz="1100" dirty="0"/>
          </a:p>
        </p:txBody>
      </p:sp>
      <p:sp>
        <p:nvSpPr>
          <p:cNvPr id="9" name="Text 7"/>
          <p:cNvSpPr/>
          <p:nvPr/>
        </p:nvSpPr>
        <p:spPr>
          <a:xfrm>
            <a:off x="4663440" y="1188720"/>
            <a:ext cx="4114800" cy="320040"/>
          </a:xfrm>
          <a:prstGeom prst="rect">
            <a:avLst/>
          </a:prstGeom>
          <a:noFill/>
          <a:ln/>
        </p:spPr>
        <p:txBody>
          <a:bodyPr wrap="square" lIns="0" tIns="0" rIns="0" bIns="0" rtlCol="0" anchor="ctr"/>
          <a:lstStyle/>
          <a:p>
            <a:pPr marL="0" indent="0">
              <a:buNone/>
            </a:pPr>
            <a:r>
              <a:rPr lang="en-US" sz="1400" b="1" dirty="0">
                <a:solidFill>
                  <a:srgbClr val="00E5FF"/>
                </a:solidFill>
                <a:latin typeface="Arial" pitchFamily="34" charset="0"/>
                <a:ea typeface="Arial" pitchFamily="34" charset="-122"/>
                <a:cs typeface="Arial" pitchFamily="34" charset="-120"/>
              </a:rPr>
              <a:t>The Fix</a:t>
            </a:r>
            <a:endParaRPr lang="en-US" sz="1400" dirty="0"/>
          </a:p>
        </p:txBody>
      </p:sp>
      <p:sp>
        <p:nvSpPr>
          <p:cNvPr id="10" name="Shape 8"/>
          <p:cNvSpPr/>
          <p:nvPr/>
        </p:nvSpPr>
        <p:spPr>
          <a:xfrm>
            <a:off x="4663440" y="1508760"/>
            <a:ext cx="4114800" cy="3200400"/>
          </a:xfrm>
          <a:prstGeom prst="rect">
            <a:avLst/>
          </a:prstGeom>
          <a:solidFill>
            <a:srgbClr val="1C2333"/>
          </a:solidFill>
          <a:ln/>
          <a:effectLst>
            <a:outerShdw blurRad="101600" dist="25400" dir="8100000" algn="bl" rotWithShape="0">
              <a:srgbClr val="000000">
                <a:alpha val="30000"/>
              </a:srgbClr>
            </a:outerShdw>
          </a:effectLst>
        </p:spPr>
      </p:sp>
      <p:sp>
        <p:nvSpPr>
          <p:cNvPr id="11" name="Text 9"/>
          <p:cNvSpPr/>
          <p:nvPr/>
        </p:nvSpPr>
        <p:spPr>
          <a:xfrm>
            <a:off x="4800600" y="1572768"/>
            <a:ext cx="3749040" cy="3063240"/>
          </a:xfrm>
          <a:prstGeom prst="rect">
            <a:avLst/>
          </a:prstGeom>
          <a:noFill/>
          <a:ln/>
        </p:spPr>
        <p:txBody>
          <a:bodyPr wrap="square" rtlCol="0" anchor="t"/>
          <a:lstStyle/>
          <a:p>
            <a:pPr marL="342900" indent="-342900">
              <a:spcAft>
                <a:spcPts val="400"/>
              </a:spcAft>
              <a:buSzPct val="100000"/>
              <a:buChar char="•"/>
            </a:pPr>
            <a:r>
              <a:rPr lang="en-US" sz="1100" dirty="0">
                <a:solidFill>
                  <a:srgbClr val="FFFFFF"/>
                </a:solidFill>
                <a:latin typeface="Arial" pitchFamily="34" charset="0"/>
                <a:ea typeface="Arial" pitchFamily="34" charset="-122"/>
                <a:cs typeface="Arial" pitchFamily="34" charset="-120"/>
              </a:rPr>
              <a:t>Detect cumulative behavior: check if the latest final result starts with the previous final result.</a:t>
            </a:r>
            <a:endParaRPr lang="en-US" sz="1100" dirty="0"/>
          </a:p>
          <a:p>
            <a:pPr marL="342900" indent="-342900">
              <a:spcAft>
                <a:spcPts val="400"/>
              </a:spcAft>
              <a:buSzPct val="100000"/>
              <a:buChar char="•"/>
            </a:pPr>
            <a:r>
              <a:rPr lang="en-US" sz="1100" dirty="0">
                <a:solidFill>
                  <a:srgbClr val="FFFFFF"/>
                </a:solidFill>
                <a:latin typeface="Arial" pitchFamily="34" charset="0"/>
                <a:ea typeface="Arial" pitchFamily="34" charset="-122"/>
                <a:cs typeface="Arial" pitchFamily="34" charset="-120"/>
              </a:rPr>
              <a:t>If yes: treat only the latest as the full session text.</a:t>
            </a:r>
            <a:endParaRPr lang="en-US" sz="1100" dirty="0"/>
          </a:p>
          <a:p>
            <a:pPr marL="342900" indent="-342900">
              <a:spcAft>
                <a:spcPts val="400"/>
              </a:spcAft>
              <a:buSzPct val="100000"/>
              <a:buChar char="•"/>
            </a:pPr>
            <a:r>
              <a:rPr lang="en-US" sz="1100" dirty="0">
                <a:solidFill>
                  <a:srgbClr val="FFFFFF"/>
                </a:solidFill>
                <a:latin typeface="Arial" pitchFamily="34" charset="0"/>
                <a:ea typeface="Arial" pitchFamily="34" charset="-122"/>
                <a:cs typeface="Arial" pitchFamily="34" charset="-120"/>
              </a:rPr>
              <a:t>If no: concatenate distinct phrases normally.</a:t>
            </a:r>
            <a:endParaRPr lang="en-US" sz="1100" dirty="0"/>
          </a:p>
          <a:p>
            <a:pPr marL="342900" indent="-342900">
              <a:spcAft>
                <a:spcPts val="400"/>
              </a:spcAft>
              <a:buSzPct val="100000"/>
              <a:buChar char="•"/>
            </a:pPr>
            <a:r>
              <a:rPr lang="en-US" sz="1100" dirty="0">
                <a:solidFill>
                  <a:srgbClr val="FFFFFF"/>
                </a:solidFill>
                <a:latin typeface="Arial" pitchFamily="34" charset="0"/>
                <a:ea typeface="Arial" pitchFamily="34" charset="-122"/>
                <a:cs typeface="Arial" pitchFamily="34" charset="-120"/>
              </a:rPr>
              <a:t>Restart boundary: use whichever is longer — new session text or accumulated text — to handle audio replay.</a:t>
            </a:r>
            <a:endParaRPr lang="en-US" sz="1100" dirty="0"/>
          </a:p>
          <a:p>
            <a:pPr marL="0" indent="0">
              <a:spcAft>
                <a:spcPts val="400"/>
              </a:spcAft>
              <a:buNone/>
            </a:pPr>
            <a:r>
              <a:rPr lang="en-US" sz="1100" dirty="0">
                <a:solidFill>
                  <a:srgbClr val="FFFFFF"/>
                </a:solidFill>
                <a:latin typeface="Arial" pitchFamily="34" charset="0"/>
                <a:ea typeface="Arial" pitchFamily="34" charset="-122"/>
                <a:cs typeface="Arial" pitchFamily="34" charset="-120"/>
              </a:rPr>
              <a:t xml:space="preserve"> </a:t>
            </a:r>
            <a:endParaRPr lang="en-US" sz="1100" dirty="0"/>
          </a:p>
          <a:p>
            <a:pPr marL="0" indent="0">
              <a:spcAft>
                <a:spcPts val="400"/>
              </a:spcAft>
              <a:buNone/>
            </a:pPr>
            <a:r>
              <a:rPr lang="en-US" sz="1100" dirty="0">
                <a:solidFill>
                  <a:srgbClr val="FFFFFF"/>
                </a:solidFill>
                <a:latin typeface="Arial" pitchFamily="34" charset="0"/>
                <a:ea typeface="Arial" pitchFamily="34" charset="-122"/>
                <a:cs typeface="Arial" pitchFamily="34" charset="-120"/>
              </a:rPr>
              <a:t>4 iterations across sessions to reach a stable solution. Debugging approach: explain symptoms first, no code changes, isolate hardware vs software vs API.</a:t>
            </a:r>
            <a:endParaRPr lang="en-US" sz="1100" dirty="0"/>
          </a:p>
        </p:txBody>
      </p:sp>
      <p:sp>
        <p:nvSpPr>
          <p:cNvPr id="12" name="Text 10"/>
          <p:cNvSpPr/>
          <p:nvPr/>
        </p:nvSpPr>
        <p:spPr>
          <a:xfrm>
            <a:off x="365760" y="4754880"/>
            <a:ext cx="8412480" cy="274320"/>
          </a:xfrm>
          <a:prstGeom prst="rect">
            <a:avLst/>
          </a:prstGeom>
          <a:noFill/>
          <a:ln/>
        </p:spPr>
        <p:txBody>
          <a:bodyPr wrap="square" rtlCol="0" anchor="ctr"/>
          <a:lstStyle/>
          <a:p>
            <a:pPr marL="0" indent="0" algn="ctr">
              <a:buNone/>
            </a:pPr>
            <a:r>
              <a:rPr lang="en-US" sz="1100" i="1" dirty="0">
                <a:solidFill>
                  <a:srgbClr val="8B949E"/>
                </a:solidFill>
                <a:latin typeface="Arial" pitchFamily="34" charset="0"/>
                <a:ea typeface="Arial" pitchFamily="34" charset="-122"/>
                <a:cs typeface="Arial" pitchFamily="34" charset="-120"/>
              </a:rPr>
              <a:t>The AI held full technical context across the entire debugging conversation. That is not something a search engine does.</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D1117"/>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E5FF"/>
          </a:solidFill>
          <a:ln/>
        </p:spPr>
      </p:sp>
      <p:sp>
        <p:nvSpPr>
          <p:cNvPr id="3" name="Text 1"/>
          <p:cNvSpPr/>
          <p:nvPr/>
        </p:nvSpPr>
        <p:spPr>
          <a:xfrm>
            <a:off x="457200" y="182880"/>
            <a:ext cx="8229600" cy="502920"/>
          </a:xfrm>
          <a:prstGeom prst="rect">
            <a:avLst/>
          </a:prstGeom>
          <a:noFill/>
          <a:ln/>
        </p:spPr>
        <p:txBody>
          <a:bodyPr wrap="square" lIns="0" tIns="0" rIns="0" bIns="0" rtlCol="0" anchor="ctr"/>
          <a:lstStyle/>
          <a:p>
            <a:pPr marL="0" indent="0">
              <a:buNone/>
            </a:pPr>
            <a:r>
              <a:rPr lang="en-US" sz="2800" b="1" dirty="0">
                <a:solidFill>
                  <a:srgbClr val="FFFFFF"/>
                </a:solidFill>
                <a:latin typeface="Arial" pitchFamily="34" charset="0"/>
                <a:ea typeface="Arial" pitchFamily="34" charset="-122"/>
                <a:cs typeface="Arial" pitchFamily="34" charset="-120"/>
              </a:rPr>
              <a:t>Deployment Architecture</a:t>
            </a:r>
            <a:endParaRPr lang="en-US" sz="2800" dirty="0"/>
          </a:p>
        </p:txBody>
      </p:sp>
      <p:sp>
        <p:nvSpPr>
          <p:cNvPr id="4" name="Text 2"/>
          <p:cNvSpPr/>
          <p:nvPr/>
        </p:nvSpPr>
        <p:spPr>
          <a:xfrm>
            <a:off x="457200" y="685800"/>
            <a:ext cx="8229600" cy="274320"/>
          </a:xfrm>
          <a:prstGeom prst="rect">
            <a:avLst/>
          </a:prstGeom>
          <a:noFill/>
          <a:ln/>
        </p:spPr>
        <p:txBody>
          <a:bodyPr wrap="square" lIns="0" tIns="0" rIns="0" bIns="0" rtlCol="0" anchor="ctr"/>
          <a:lstStyle/>
          <a:p>
            <a:pPr marL="0" indent="0">
              <a:buNone/>
            </a:pPr>
            <a:r>
              <a:rPr lang="en-US" sz="1300" dirty="0">
                <a:solidFill>
                  <a:srgbClr val="00E5FF"/>
                </a:solidFill>
                <a:latin typeface="Arial" pitchFamily="34" charset="0"/>
                <a:ea typeface="Arial" pitchFamily="34" charset="-122"/>
                <a:cs typeface="Arial" pitchFamily="34" charset="-120"/>
              </a:rPr>
              <a:t>GMKtec mini PC on the home LAN. Always-on. Zero hosting cost.</a:t>
            </a:r>
            <a:endParaRPr lang="en-US" sz="1300" dirty="0"/>
          </a:p>
        </p:txBody>
      </p:sp>
      <p:sp>
        <p:nvSpPr>
          <p:cNvPr id="5" name="Shape 3"/>
          <p:cNvSpPr/>
          <p:nvPr/>
        </p:nvSpPr>
        <p:spPr>
          <a:xfrm>
            <a:off x="457200" y="1051560"/>
            <a:ext cx="8229600" cy="18288"/>
          </a:xfrm>
          <a:prstGeom prst="rect">
            <a:avLst/>
          </a:prstGeom>
          <a:solidFill>
            <a:srgbClr val="30363D"/>
          </a:solidFill>
          <a:ln/>
        </p:spPr>
      </p:sp>
      <p:sp>
        <p:nvSpPr>
          <p:cNvPr id="6" name="Text 4"/>
          <p:cNvSpPr/>
          <p:nvPr/>
        </p:nvSpPr>
        <p:spPr>
          <a:xfrm>
            <a:off x="365760" y="1234440"/>
            <a:ext cx="1645920" cy="274320"/>
          </a:xfrm>
          <a:prstGeom prst="rect">
            <a:avLst/>
          </a:prstGeom>
          <a:noFill/>
          <a:ln/>
        </p:spPr>
        <p:txBody>
          <a:bodyPr wrap="square" lIns="0" tIns="0" rIns="0" bIns="0" rtlCol="0" anchor="ctr"/>
          <a:lstStyle/>
          <a:p>
            <a:pPr marL="0" indent="0">
              <a:buNone/>
            </a:pPr>
            <a:r>
              <a:rPr lang="en-US" sz="1100" b="1" dirty="0">
                <a:solidFill>
                  <a:srgbClr val="00E5FF"/>
                </a:solidFill>
                <a:latin typeface="Arial" pitchFamily="34" charset="0"/>
                <a:ea typeface="Arial" pitchFamily="34" charset="-122"/>
                <a:cs typeface="Arial" pitchFamily="34" charset="-120"/>
              </a:rPr>
              <a:t>Devices</a:t>
            </a:r>
            <a:endParaRPr lang="en-US" sz="1100" dirty="0"/>
          </a:p>
        </p:txBody>
      </p:sp>
      <p:sp>
        <p:nvSpPr>
          <p:cNvPr id="7" name="Shape 5"/>
          <p:cNvSpPr/>
          <p:nvPr/>
        </p:nvSpPr>
        <p:spPr>
          <a:xfrm>
            <a:off x="365760" y="1600200"/>
            <a:ext cx="1645920" cy="548640"/>
          </a:xfrm>
          <a:prstGeom prst="rect">
            <a:avLst/>
          </a:prstGeom>
          <a:solidFill>
            <a:srgbClr val="1C2333"/>
          </a:solidFill>
          <a:ln/>
          <a:effectLst>
            <a:outerShdw blurRad="101600" dist="25400" dir="8100000" algn="bl" rotWithShape="0">
              <a:srgbClr val="000000">
                <a:alpha val="30000"/>
              </a:srgbClr>
            </a:outerShdw>
          </a:effectLst>
        </p:spPr>
      </p:sp>
      <p:sp>
        <p:nvSpPr>
          <p:cNvPr id="8" name="Text 6"/>
          <p:cNvSpPr/>
          <p:nvPr/>
        </p:nvSpPr>
        <p:spPr>
          <a:xfrm>
            <a:off x="365760" y="1600200"/>
            <a:ext cx="1645920" cy="548640"/>
          </a:xfrm>
          <a:prstGeom prst="rect">
            <a:avLst/>
          </a:prstGeom>
          <a:noFill/>
          <a:ln/>
        </p:spPr>
        <p:txBody>
          <a:bodyPr wrap="square" rtlCol="0" anchor="ctr"/>
          <a:lstStyle/>
          <a:p>
            <a:pPr marL="0" indent="0" algn="ctr">
              <a:buNone/>
            </a:pPr>
            <a:r>
              <a:rPr lang="en-US" sz="1200" dirty="0">
                <a:solidFill>
                  <a:srgbClr val="FFFFFF"/>
                </a:solidFill>
                <a:latin typeface="Arial" pitchFamily="34" charset="0"/>
                <a:ea typeface="Arial" pitchFamily="34" charset="-122"/>
                <a:cs typeface="Arial" pitchFamily="34" charset="-120"/>
              </a:rPr>
              <a:t>Laptop</a:t>
            </a:r>
            <a:endParaRPr lang="en-US" sz="1200" dirty="0"/>
          </a:p>
        </p:txBody>
      </p:sp>
      <p:sp>
        <p:nvSpPr>
          <p:cNvPr id="9" name="Text 7"/>
          <p:cNvSpPr/>
          <p:nvPr/>
        </p:nvSpPr>
        <p:spPr>
          <a:xfrm>
            <a:off x="2057400" y="1691640"/>
            <a:ext cx="365760" cy="365760"/>
          </a:xfrm>
          <a:prstGeom prst="rect">
            <a:avLst/>
          </a:prstGeom>
          <a:noFill/>
          <a:ln/>
        </p:spPr>
        <p:txBody>
          <a:bodyPr wrap="square" rtlCol="0" anchor="ctr"/>
          <a:lstStyle/>
          <a:p>
            <a:pPr marL="0" indent="0" algn="ctr">
              <a:buNone/>
            </a:pPr>
            <a:r>
              <a:rPr lang="en-US" sz="1600" dirty="0">
                <a:solidFill>
                  <a:srgbClr val="00E5FF"/>
                </a:solidFill>
              </a:rPr>
              <a:t>→</a:t>
            </a:r>
            <a:endParaRPr lang="en-US" sz="1600" dirty="0"/>
          </a:p>
        </p:txBody>
      </p:sp>
      <p:sp>
        <p:nvSpPr>
          <p:cNvPr id="10" name="Shape 8"/>
          <p:cNvSpPr/>
          <p:nvPr/>
        </p:nvSpPr>
        <p:spPr>
          <a:xfrm>
            <a:off x="365760" y="2377440"/>
            <a:ext cx="1645920" cy="548640"/>
          </a:xfrm>
          <a:prstGeom prst="rect">
            <a:avLst/>
          </a:prstGeom>
          <a:solidFill>
            <a:srgbClr val="1C2333"/>
          </a:solidFill>
          <a:ln/>
          <a:effectLst>
            <a:outerShdw blurRad="101600" dist="25400" dir="8100000" algn="bl" rotWithShape="0">
              <a:srgbClr val="000000">
                <a:alpha val="30000"/>
              </a:srgbClr>
            </a:outerShdw>
          </a:effectLst>
        </p:spPr>
      </p:sp>
      <p:sp>
        <p:nvSpPr>
          <p:cNvPr id="11" name="Text 9"/>
          <p:cNvSpPr/>
          <p:nvPr/>
        </p:nvSpPr>
        <p:spPr>
          <a:xfrm>
            <a:off x="365760" y="2377440"/>
            <a:ext cx="1645920" cy="548640"/>
          </a:xfrm>
          <a:prstGeom prst="rect">
            <a:avLst/>
          </a:prstGeom>
          <a:noFill/>
          <a:ln/>
        </p:spPr>
        <p:txBody>
          <a:bodyPr wrap="square" rtlCol="0" anchor="ctr"/>
          <a:lstStyle/>
          <a:p>
            <a:pPr marL="0" indent="0" algn="ctr">
              <a:buNone/>
            </a:pPr>
            <a:r>
              <a:rPr lang="en-US" sz="1200" dirty="0">
                <a:solidFill>
                  <a:srgbClr val="FFFFFF"/>
                </a:solidFill>
                <a:latin typeface="Arial" pitchFamily="34" charset="0"/>
                <a:ea typeface="Arial" pitchFamily="34" charset="-122"/>
                <a:cs typeface="Arial" pitchFamily="34" charset="-120"/>
              </a:rPr>
              <a:t>Mobile</a:t>
            </a:r>
            <a:endParaRPr lang="en-US" sz="1200" dirty="0"/>
          </a:p>
        </p:txBody>
      </p:sp>
      <p:sp>
        <p:nvSpPr>
          <p:cNvPr id="12" name="Text 10"/>
          <p:cNvSpPr/>
          <p:nvPr/>
        </p:nvSpPr>
        <p:spPr>
          <a:xfrm>
            <a:off x="2057400" y="2468880"/>
            <a:ext cx="365760" cy="365760"/>
          </a:xfrm>
          <a:prstGeom prst="rect">
            <a:avLst/>
          </a:prstGeom>
          <a:noFill/>
          <a:ln/>
        </p:spPr>
        <p:txBody>
          <a:bodyPr wrap="square" rtlCol="0" anchor="ctr"/>
          <a:lstStyle/>
          <a:p>
            <a:pPr marL="0" indent="0" algn="ctr">
              <a:buNone/>
            </a:pPr>
            <a:r>
              <a:rPr lang="en-US" sz="1600" dirty="0">
                <a:solidFill>
                  <a:srgbClr val="00E5FF"/>
                </a:solidFill>
              </a:rPr>
              <a:t>→</a:t>
            </a:r>
            <a:endParaRPr lang="en-US" sz="1600" dirty="0"/>
          </a:p>
        </p:txBody>
      </p:sp>
      <p:sp>
        <p:nvSpPr>
          <p:cNvPr id="13" name="Shape 11"/>
          <p:cNvSpPr/>
          <p:nvPr/>
        </p:nvSpPr>
        <p:spPr>
          <a:xfrm>
            <a:off x="365760" y="3154680"/>
            <a:ext cx="1645920" cy="548640"/>
          </a:xfrm>
          <a:prstGeom prst="rect">
            <a:avLst/>
          </a:prstGeom>
          <a:solidFill>
            <a:srgbClr val="1C2333"/>
          </a:solidFill>
          <a:ln/>
          <a:effectLst>
            <a:outerShdw blurRad="101600" dist="25400" dir="8100000" algn="bl" rotWithShape="0">
              <a:srgbClr val="000000">
                <a:alpha val="30000"/>
              </a:srgbClr>
            </a:outerShdw>
          </a:effectLst>
        </p:spPr>
      </p:sp>
      <p:sp>
        <p:nvSpPr>
          <p:cNvPr id="14" name="Text 12"/>
          <p:cNvSpPr/>
          <p:nvPr/>
        </p:nvSpPr>
        <p:spPr>
          <a:xfrm>
            <a:off x="365760" y="3154680"/>
            <a:ext cx="1645920" cy="548640"/>
          </a:xfrm>
          <a:prstGeom prst="rect">
            <a:avLst/>
          </a:prstGeom>
          <a:noFill/>
          <a:ln/>
        </p:spPr>
        <p:txBody>
          <a:bodyPr wrap="square" rtlCol="0" anchor="ctr"/>
          <a:lstStyle/>
          <a:p>
            <a:pPr marL="0" indent="0" algn="ctr">
              <a:buNone/>
            </a:pPr>
            <a:r>
              <a:rPr lang="en-US" sz="1200" dirty="0">
                <a:solidFill>
                  <a:srgbClr val="FFFFFF"/>
                </a:solidFill>
                <a:latin typeface="Arial" pitchFamily="34" charset="0"/>
                <a:ea typeface="Arial" pitchFamily="34" charset="-122"/>
                <a:cs typeface="Arial" pitchFamily="34" charset="-120"/>
              </a:rPr>
              <a:t>Tablet</a:t>
            </a:r>
            <a:endParaRPr lang="en-US" sz="1200" dirty="0"/>
          </a:p>
        </p:txBody>
      </p:sp>
      <p:sp>
        <p:nvSpPr>
          <p:cNvPr id="15" name="Text 13"/>
          <p:cNvSpPr/>
          <p:nvPr/>
        </p:nvSpPr>
        <p:spPr>
          <a:xfrm>
            <a:off x="2057400" y="3246120"/>
            <a:ext cx="365760" cy="365760"/>
          </a:xfrm>
          <a:prstGeom prst="rect">
            <a:avLst/>
          </a:prstGeom>
          <a:noFill/>
          <a:ln/>
        </p:spPr>
        <p:txBody>
          <a:bodyPr wrap="square" rtlCol="0" anchor="ctr"/>
          <a:lstStyle/>
          <a:p>
            <a:pPr marL="0" indent="0" algn="ctr">
              <a:buNone/>
            </a:pPr>
            <a:r>
              <a:rPr lang="en-US" sz="1600" dirty="0">
                <a:solidFill>
                  <a:srgbClr val="00E5FF"/>
                </a:solidFill>
              </a:rPr>
              <a:t>→</a:t>
            </a:r>
            <a:endParaRPr lang="en-US" sz="1600" dirty="0"/>
          </a:p>
        </p:txBody>
      </p:sp>
      <p:sp>
        <p:nvSpPr>
          <p:cNvPr id="16" name="Text 14"/>
          <p:cNvSpPr/>
          <p:nvPr/>
        </p:nvSpPr>
        <p:spPr>
          <a:xfrm>
            <a:off x="1920240" y="2880360"/>
            <a:ext cx="822960" cy="457200"/>
          </a:xfrm>
          <a:prstGeom prst="rect">
            <a:avLst/>
          </a:prstGeom>
          <a:noFill/>
          <a:ln/>
        </p:spPr>
        <p:txBody>
          <a:bodyPr wrap="square" rtlCol="0" anchor="ctr"/>
          <a:lstStyle/>
          <a:p>
            <a:pPr marL="0" indent="0" algn="ctr">
              <a:buNone/>
            </a:pPr>
            <a:r>
              <a:rPr lang="en-US" sz="800" dirty="0">
                <a:solidFill>
                  <a:srgbClr val="8B949E"/>
                </a:solidFill>
                <a:latin typeface="Arial" pitchFamily="34" charset="0"/>
                <a:ea typeface="Arial" pitchFamily="34" charset="-122"/>
                <a:cs typeface="Arial" pitchFamily="34" charset="-120"/>
              </a:rPr>
              <a:t>HTTPS :4173</a:t>
            </a:r>
            <a:endParaRPr lang="en-US" sz="800" dirty="0"/>
          </a:p>
          <a:p>
            <a:pPr marL="0" indent="0" algn="ctr">
              <a:buNone/>
            </a:pPr>
            <a:r>
              <a:rPr lang="en-US" sz="800" dirty="0">
                <a:solidFill>
                  <a:srgbClr val="8B949E"/>
                </a:solidFill>
                <a:latin typeface="Arial" pitchFamily="34" charset="0"/>
                <a:ea typeface="Arial" pitchFamily="34" charset="-122"/>
                <a:cs typeface="Arial" pitchFamily="34" charset="-120"/>
              </a:rPr>
              <a:t>LAN WiFi</a:t>
            </a:r>
            <a:endParaRPr lang="en-US" sz="800" dirty="0"/>
          </a:p>
        </p:txBody>
      </p:sp>
      <p:sp>
        <p:nvSpPr>
          <p:cNvPr id="17" name="Text 15"/>
          <p:cNvSpPr/>
          <p:nvPr/>
        </p:nvSpPr>
        <p:spPr>
          <a:xfrm>
            <a:off x="2651760" y="1234440"/>
            <a:ext cx="3200400" cy="274320"/>
          </a:xfrm>
          <a:prstGeom prst="rect">
            <a:avLst/>
          </a:prstGeom>
          <a:noFill/>
          <a:ln/>
        </p:spPr>
        <p:txBody>
          <a:bodyPr wrap="square" lIns="0" tIns="0" rIns="0" bIns="0" rtlCol="0" anchor="ctr"/>
          <a:lstStyle/>
          <a:p>
            <a:pPr marL="0" indent="0">
              <a:buNone/>
            </a:pPr>
            <a:r>
              <a:rPr lang="en-US" sz="1100" b="1" dirty="0">
                <a:solidFill>
                  <a:srgbClr val="00E5FF"/>
                </a:solidFill>
                <a:latin typeface="Arial" pitchFamily="34" charset="0"/>
                <a:ea typeface="Arial" pitchFamily="34" charset="-122"/>
                <a:cs typeface="Arial" pitchFamily="34" charset="-120"/>
              </a:rPr>
              <a:t>GMKtec Mini PC</a:t>
            </a:r>
            <a:endParaRPr lang="en-US" sz="1100" dirty="0"/>
          </a:p>
        </p:txBody>
      </p:sp>
      <p:sp>
        <p:nvSpPr>
          <p:cNvPr id="18" name="Shape 16"/>
          <p:cNvSpPr/>
          <p:nvPr/>
        </p:nvSpPr>
        <p:spPr>
          <a:xfrm>
            <a:off x="2651760" y="1508760"/>
            <a:ext cx="3200400" cy="3017520"/>
          </a:xfrm>
          <a:prstGeom prst="rect">
            <a:avLst/>
          </a:prstGeom>
          <a:solidFill>
            <a:srgbClr val="1C2333"/>
          </a:solidFill>
          <a:ln/>
          <a:effectLst>
            <a:outerShdw blurRad="101600" dist="25400" dir="8100000" algn="bl" rotWithShape="0">
              <a:srgbClr val="000000">
                <a:alpha val="30000"/>
              </a:srgbClr>
            </a:outerShdw>
          </a:effectLst>
        </p:spPr>
      </p:sp>
      <p:sp>
        <p:nvSpPr>
          <p:cNvPr id="19" name="Text 17"/>
          <p:cNvSpPr/>
          <p:nvPr/>
        </p:nvSpPr>
        <p:spPr>
          <a:xfrm>
            <a:off x="2788920" y="1572768"/>
            <a:ext cx="2926080" cy="2880360"/>
          </a:xfrm>
          <a:prstGeom prst="rect">
            <a:avLst/>
          </a:prstGeom>
          <a:noFill/>
          <a:ln/>
        </p:spPr>
        <p:txBody>
          <a:bodyPr wrap="square" rtlCol="0" anchor="t"/>
          <a:lstStyle/>
          <a:p>
            <a:pPr marL="342900" indent="-342900">
              <a:spcAft>
                <a:spcPts val="500"/>
              </a:spcAft>
              <a:buSzPct val="100000"/>
              <a:buChar char="•"/>
            </a:pPr>
            <a:r>
              <a:rPr lang="en-US" sz="1100" dirty="0">
                <a:solidFill>
                  <a:srgbClr val="FFFFFF"/>
                </a:solidFill>
                <a:latin typeface="Arial" pitchFamily="34" charset="0"/>
                <a:ea typeface="Arial" pitchFamily="34" charset="-122"/>
                <a:cs typeface="Arial" pitchFamily="34" charset="-120"/>
              </a:rPr>
              <a:t>Node.js / Express server</a:t>
            </a:r>
            <a:endParaRPr lang="en-US" sz="1100" dirty="0"/>
          </a:p>
          <a:p>
            <a:pPr marL="342900" indent="-342900">
              <a:spcAft>
                <a:spcPts val="500"/>
              </a:spcAft>
              <a:buSzPct val="100000"/>
              <a:buChar char="•"/>
            </a:pPr>
            <a:r>
              <a:rPr lang="en-US" sz="1100" dirty="0">
                <a:solidFill>
                  <a:srgbClr val="FFFFFF"/>
                </a:solidFill>
                <a:latin typeface="Arial" pitchFamily="34" charset="0"/>
                <a:ea typeface="Arial" pitchFamily="34" charset="-122"/>
                <a:cs typeface="Arial" pitchFamily="34" charset="-120"/>
              </a:rPr>
              <a:t>Serves dist/ (React SPA)</a:t>
            </a:r>
            <a:endParaRPr lang="en-US" sz="1100" dirty="0"/>
          </a:p>
          <a:p>
            <a:pPr marL="342900" indent="-342900">
              <a:spcAft>
                <a:spcPts val="500"/>
              </a:spcAft>
              <a:buSzPct val="100000"/>
              <a:buChar char="•"/>
            </a:pPr>
            <a:r>
              <a:rPr lang="en-US" sz="1100" dirty="0">
                <a:solidFill>
                  <a:srgbClr val="FFFFFF"/>
                </a:solidFill>
                <a:latin typeface="Arial" pitchFamily="34" charset="0"/>
                <a:ea typeface="Arial" pitchFamily="34" charset="-122"/>
                <a:cs typeface="Arial" pitchFamily="34" charset="-120"/>
              </a:rPr>
              <a:t>/api/save endpoint</a:t>
            </a:r>
            <a:endParaRPr lang="en-US" sz="1100" dirty="0"/>
          </a:p>
          <a:p>
            <a:pPr marL="342900" indent="-342900">
              <a:spcAft>
                <a:spcPts val="500"/>
              </a:spcAft>
              <a:buSzPct val="100000"/>
              <a:buChar char="•"/>
            </a:pPr>
            <a:r>
              <a:rPr lang="en-US" sz="1100" dirty="0">
                <a:solidFill>
                  <a:srgbClr val="FFFFFF"/>
                </a:solidFill>
                <a:latin typeface="Arial" pitchFamily="34" charset="0"/>
                <a:ea typeface="Arial" pitchFamily="34" charset="-122"/>
                <a:cs typeface="Arial" pitchFamily="34" charset="-120"/>
              </a:rPr>
              <a:t>sessions/ backup folder</a:t>
            </a:r>
            <a:endParaRPr lang="en-US" sz="1100" dirty="0"/>
          </a:p>
          <a:p>
            <a:pPr marL="342900" indent="-342900">
              <a:spcAft>
                <a:spcPts val="500"/>
              </a:spcAft>
              <a:buSzPct val="100000"/>
              <a:buChar char="•"/>
            </a:pPr>
            <a:r>
              <a:rPr lang="en-US" sz="1100" dirty="0">
                <a:solidFill>
                  <a:srgbClr val="FFFFFF"/>
                </a:solidFill>
                <a:latin typeface="Arial" pitchFamily="34" charset="0"/>
                <a:ea typeface="Arial" pitchFamily="34" charset="-122"/>
                <a:cs typeface="Arial" pitchFamily="34" charset="-120"/>
              </a:rPr>
              <a:t>HTTPS via mkcert certs</a:t>
            </a:r>
            <a:endParaRPr lang="en-US" sz="1100" dirty="0"/>
          </a:p>
          <a:p>
            <a:pPr marL="342900" indent="-342900">
              <a:spcAft>
                <a:spcPts val="500"/>
              </a:spcAft>
              <a:buSzPct val="100000"/>
              <a:buChar char="•"/>
            </a:pPr>
            <a:r>
              <a:rPr lang="en-US" sz="1100" dirty="0">
                <a:solidFill>
                  <a:srgbClr val="FFFFFF"/>
                </a:solidFill>
                <a:latin typeface="Arial" pitchFamily="34" charset="0"/>
                <a:ea typeface="Arial" pitchFamily="34" charset="-122"/>
                <a:cs typeface="Arial" pitchFamily="34" charset="-120"/>
              </a:rPr>
              <a:t>Auto-start: Task Scheduler (SYSTEM, no login)</a:t>
            </a:r>
            <a:endParaRPr lang="en-US" sz="1100" dirty="0"/>
          </a:p>
        </p:txBody>
      </p:sp>
      <p:sp>
        <p:nvSpPr>
          <p:cNvPr id="20" name="Text 18"/>
          <p:cNvSpPr/>
          <p:nvPr/>
        </p:nvSpPr>
        <p:spPr>
          <a:xfrm>
            <a:off x="5897880" y="2651760"/>
            <a:ext cx="365760" cy="365760"/>
          </a:xfrm>
          <a:prstGeom prst="rect">
            <a:avLst/>
          </a:prstGeom>
          <a:noFill/>
          <a:ln/>
        </p:spPr>
        <p:txBody>
          <a:bodyPr wrap="square" rtlCol="0" anchor="ctr"/>
          <a:lstStyle/>
          <a:p>
            <a:pPr marL="0" indent="0" algn="ctr">
              <a:buNone/>
            </a:pPr>
            <a:r>
              <a:rPr lang="en-US" sz="1600" dirty="0">
                <a:solidFill>
                  <a:srgbClr val="00E5FF"/>
                </a:solidFill>
              </a:rPr>
              <a:t>→</a:t>
            </a:r>
            <a:endParaRPr lang="en-US" sz="1600" dirty="0"/>
          </a:p>
        </p:txBody>
      </p:sp>
      <p:sp>
        <p:nvSpPr>
          <p:cNvPr id="21" name="Text 19"/>
          <p:cNvSpPr/>
          <p:nvPr/>
        </p:nvSpPr>
        <p:spPr>
          <a:xfrm>
            <a:off x="5760720" y="3017520"/>
            <a:ext cx="640080" cy="274320"/>
          </a:xfrm>
          <a:prstGeom prst="rect">
            <a:avLst/>
          </a:prstGeom>
          <a:noFill/>
          <a:ln/>
        </p:spPr>
        <p:txBody>
          <a:bodyPr wrap="square" rtlCol="0" anchor="ctr"/>
          <a:lstStyle/>
          <a:p>
            <a:pPr marL="0" indent="0" algn="ctr">
              <a:buNone/>
            </a:pPr>
            <a:r>
              <a:rPr lang="en-US" sz="800" dirty="0">
                <a:solidFill>
                  <a:srgbClr val="8B949E"/>
                </a:solidFill>
                <a:latin typeface="Arial" pitchFamily="34" charset="0"/>
                <a:ea typeface="Arial" pitchFamily="34" charset="-122"/>
                <a:cs typeface="Arial" pitchFamily="34" charset="-120"/>
              </a:rPr>
              <a:t>API calls</a:t>
            </a:r>
            <a:endParaRPr lang="en-US" sz="800" dirty="0"/>
          </a:p>
        </p:txBody>
      </p:sp>
      <p:sp>
        <p:nvSpPr>
          <p:cNvPr id="22" name="Text 20"/>
          <p:cNvSpPr/>
          <p:nvPr/>
        </p:nvSpPr>
        <p:spPr>
          <a:xfrm>
            <a:off x="6400800" y="1234440"/>
            <a:ext cx="2377440" cy="274320"/>
          </a:xfrm>
          <a:prstGeom prst="rect">
            <a:avLst/>
          </a:prstGeom>
          <a:noFill/>
          <a:ln/>
        </p:spPr>
        <p:txBody>
          <a:bodyPr wrap="square" lIns="0" tIns="0" rIns="0" bIns="0" rtlCol="0" anchor="ctr"/>
          <a:lstStyle/>
          <a:p>
            <a:pPr marL="0" indent="0">
              <a:buNone/>
            </a:pPr>
            <a:r>
              <a:rPr lang="en-US" sz="1100" b="1" dirty="0">
                <a:solidFill>
                  <a:srgbClr val="00E5FF"/>
                </a:solidFill>
                <a:latin typeface="Arial" pitchFamily="34" charset="0"/>
                <a:ea typeface="Arial" pitchFamily="34" charset="-122"/>
                <a:cs typeface="Arial" pitchFamily="34" charset="-120"/>
              </a:rPr>
              <a:t>Anthropic API</a:t>
            </a:r>
            <a:endParaRPr lang="en-US" sz="1100" dirty="0"/>
          </a:p>
        </p:txBody>
      </p:sp>
      <p:sp>
        <p:nvSpPr>
          <p:cNvPr id="23" name="Shape 21"/>
          <p:cNvSpPr/>
          <p:nvPr/>
        </p:nvSpPr>
        <p:spPr>
          <a:xfrm>
            <a:off x="6400800" y="1508760"/>
            <a:ext cx="2377440" cy="1463040"/>
          </a:xfrm>
          <a:prstGeom prst="rect">
            <a:avLst/>
          </a:prstGeom>
          <a:solidFill>
            <a:srgbClr val="1C2333"/>
          </a:solidFill>
          <a:ln/>
          <a:effectLst>
            <a:outerShdw blurRad="101600" dist="25400" dir="8100000" algn="bl" rotWithShape="0">
              <a:srgbClr val="000000">
                <a:alpha val="30000"/>
              </a:srgbClr>
            </a:outerShdw>
          </a:effectLst>
        </p:spPr>
      </p:sp>
      <p:sp>
        <p:nvSpPr>
          <p:cNvPr id="24" name="Text 22"/>
          <p:cNvSpPr/>
          <p:nvPr/>
        </p:nvSpPr>
        <p:spPr>
          <a:xfrm>
            <a:off x="6537960" y="1572768"/>
            <a:ext cx="2103120" cy="1325880"/>
          </a:xfrm>
          <a:prstGeom prst="rect">
            <a:avLst/>
          </a:prstGeom>
          <a:noFill/>
          <a:ln/>
        </p:spPr>
        <p:txBody>
          <a:bodyPr wrap="square" rtlCol="0" anchor="t"/>
          <a:lstStyle/>
          <a:p>
            <a:pPr marL="0" indent="0">
              <a:spcAft>
                <a:spcPts val="400"/>
              </a:spcAft>
              <a:buNone/>
            </a:pPr>
            <a:r>
              <a:rPr lang="en-US" sz="1100" b="1" dirty="0">
                <a:solidFill>
                  <a:srgbClr val="00E5FF"/>
                </a:solidFill>
                <a:latin typeface="Arial" pitchFamily="34" charset="0"/>
                <a:ea typeface="Arial" pitchFamily="34" charset="-122"/>
                <a:cs typeface="Arial" pitchFamily="34" charset="-120"/>
              </a:rPr>
              <a:t>claude-sonnet-4-6</a:t>
            </a:r>
            <a:endParaRPr lang="en-US" sz="1100" dirty="0"/>
          </a:p>
          <a:p>
            <a:pPr marL="0" indent="0">
              <a:spcAft>
                <a:spcPts val="400"/>
              </a:spcAft>
              <a:buNone/>
            </a:pPr>
            <a:r>
              <a:rPr lang="en-US" sz="1100" b="1" dirty="0">
                <a:solidFill>
                  <a:srgbClr val="A78BFA"/>
                </a:solidFill>
                <a:latin typeface="Arial" pitchFamily="34" charset="0"/>
                <a:ea typeface="Arial" pitchFamily="34" charset="-122"/>
                <a:cs typeface="Arial" pitchFamily="34" charset="-120"/>
              </a:rPr>
              <a:t>claude-haiku-4-5</a:t>
            </a:r>
            <a:endParaRPr lang="en-US" sz="1100" dirty="0"/>
          </a:p>
          <a:p>
            <a:pPr marL="0" indent="0">
              <a:spcAft>
                <a:spcPts val="400"/>
              </a:spcAft>
              <a:buNone/>
            </a:pPr>
            <a:r>
              <a:rPr lang="en-US" sz="1100" dirty="0">
                <a:solidFill>
                  <a:srgbClr val="FFFFFF"/>
                </a:solidFill>
                <a:latin typeface="Arial" pitchFamily="34" charset="0"/>
                <a:ea typeface="Arial" pitchFamily="34" charset="-122"/>
                <a:cs typeface="Arial" pitchFamily="34" charset="-120"/>
              </a:rPr>
              <a:t>Direct browser calls</a:t>
            </a:r>
            <a:endParaRPr lang="en-US" sz="1100" dirty="0"/>
          </a:p>
          <a:p>
            <a:pPr marL="0" indent="0">
              <a:spcAft>
                <a:spcPts val="400"/>
              </a:spcAft>
              <a:buNone/>
            </a:pPr>
            <a:r>
              <a:rPr lang="en-US" sz="1100" dirty="0">
                <a:solidFill>
                  <a:srgbClr val="FFFFFF"/>
                </a:solidFill>
                <a:latin typeface="Arial" pitchFamily="34" charset="0"/>
                <a:ea typeface="Arial" pitchFamily="34" charset="-122"/>
                <a:cs typeface="Arial" pitchFamily="34" charset="-120"/>
              </a:rPr>
              <a:t>Per-session cost tracking</a:t>
            </a:r>
            <a:endParaRPr lang="en-US" sz="1100" dirty="0"/>
          </a:p>
        </p:txBody>
      </p:sp>
      <p:sp>
        <p:nvSpPr>
          <p:cNvPr id="25" name="Shape 23"/>
          <p:cNvSpPr/>
          <p:nvPr/>
        </p:nvSpPr>
        <p:spPr>
          <a:xfrm>
            <a:off x="365760" y="4297680"/>
            <a:ext cx="8412480" cy="685800"/>
          </a:xfrm>
          <a:prstGeom prst="rect">
            <a:avLst/>
          </a:prstGeom>
          <a:solidFill>
            <a:srgbClr val="1C2333"/>
          </a:solidFill>
          <a:ln/>
          <a:effectLst>
            <a:outerShdw blurRad="101600" dist="25400" dir="8100000" algn="bl" rotWithShape="0">
              <a:srgbClr val="000000">
                <a:alpha val="30000"/>
              </a:srgbClr>
            </a:outerShdw>
          </a:effectLst>
        </p:spPr>
      </p:sp>
      <p:sp>
        <p:nvSpPr>
          <p:cNvPr id="26" name="Shape 24"/>
          <p:cNvSpPr/>
          <p:nvPr/>
        </p:nvSpPr>
        <p:spPr>
          <a:xfrm>
            <a:off x="365760" y="4297680"/>
            <a:ext cx="64008" cy="685800"/>
          </a:xfrm>
          <a:prstGeom prst="rect">
            <a:avLst/>
          </a:prstGeom>
          <a:solidFill>
            <a:srgbClr val="00E5FF"/>
          </a:solidFill>
          <a:ln/>
        </p:spPr>
      </p:sp>
      <p:sp>
        <p:nvSpPr>
          <p:cNvPr id="27" name="Text 25"/>
          <p:cNvSpPr/>
          <p:nvPr/>
        </p:nvSpPr>
        <p:spPr>
          <a:xfrm>
            <a:off x="548640" y="4343400"/>
            <a:ext cx="2743200" cy="274320"/>
          </a:xfrm>
          <a:prstGeom prst="rect">
            <a:avLst/>
          </a:prstGeom>
          <a:noFill/>
          <a:ln/>
        </p:spPr>
        <p:txBody>
          <a:bodyPr wrap="square" lIns="0" tIns="0" rIns="0" bIns="0" rtlCol="0" anchor="ctr"/>
          <a:lstStyle/>
          <a:p>
            <a:pPr marL="0" indent="0">
              <a:buNone/>
            </a:pPr>
            <a:r>
              <a:rPr lang="en-US" sz="1200" b="1" dirty="0">
                <a:solidFill>
                  <a:srgbClr val="00E5FF"/>
                </a:solidFill>
                <a:latin typeface="Arial" pitchFamily="34" charset="0"/>
                <a:ea typeface="Arial" pitchFamily="34" charset="-122"/>
                <a:cs typeface="Arial" pitchFamily="34" charset="-120"/>
              </a:rPr>
              <a:t>Setup: one script, one question</a:t>
            </a:r>
            <a:endParaRPr lang="en-US" sz="1200" dirty="0"/>
          </a:p>
        </p:txBody>
      </p:sp>
      <p:sp>
        <p:nvSpPr>
          <p:cNvPr id="28" name="Text 26"/>
          <p:cNvSpPr/>
          <p:nvPr/>
        </p:nvSpPr>
        <p:spPr>
          <a:xfrm>
            <a:off x="548640" y="4617720"/>
            <a:ext cx="8229600" cy="274320"/>
          </a:xfrm>
          <a:prstGeom prst="rect">
            <a:avLst/>
          </a:prstGeom>
          <a:noFill/>
          <a:ln/>
        </p:spPr>
        <p:txBody>
          <a:bodyPr wrap="square" lIns="0" tIns="0" rIns="0" bIns="0" rtlCol="0" anchor="ctr"/>
          <a:lstStyle/>
          <a:p>
            <a:pPr marL="0" indent="0">
              <a:buNone/>
            </a:pPr>
            <a:r>
              <a:rPr lang="en-US" sz="1000" dirty="0">
                <a:solidFill>
                  <a:srgbClr val="FFFFFF"/>
                </a:solidFill>
                <a:latin typeface="Arial" pitchFamily="34" charset="0"/>
                <a:ea typeface="Arial" pitchFamily="34" charset="-122"/>
                <a:cs typeface="Arial" pitchFamily="34" charset="-120"/>
              </a:rPr>
              <a:t>setup.bat → setup.ps1: installs Node.js + mkcert, copies files, prompts for API key, builds, opens firewall, registers scheduled task.   update.bat: stops service, copies new files, rebuilds, restarts.  Portable and consistent across environments</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D1117"/>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E5FF"/>
          </a:solidFill>
          <a:ln/>
        </p:spPr>
      </p:sp>
      <p:sp>
        <p:nvSpPr>
          <p:cNvPr id="3" name="Text 1"/>
          <p:cNvSpPr/>
          <p:nvPr/>
        </p:nvSpPr>
        <p:spPr>
          <a:xfrm>
            <a:off x="457200" y="182880"/>
            <a:ext cx="8229600" cy="502920"/>
          </a:xfrm>
          <a:prstGeom prst="rect">
            <a:avLst/>
          </a:prstGeom>
          <a:noFill/>
          <a:ln/>
        </p:spPr>
        <p:txBody>
          <a:bodyPr wrap="square" lIns="0" tIns="0" rIns="0" bIns="0" rtlCol="0" anchor="ctr"/>
          <a:lstStyle/>
          <a:p>
            <a:pPr marL="0" indent="0">
              <a:buNone/>
            </a:pPr>
            <a:r>
              <a:rPr lang="en-US" sz="2800" b="1" dirty="0">
                <a:solidFill>
                  <a:srgbClr val="FFFFFF"/>
                </a:solidFill>
                <a:latin typeface="Arial" pitchFamily="34" charset="0"/>
                <a:ea typeface="Arial" pitchFamily="34" charset="-122"/>
                <a:cs typeface="Arial" pitchFamily="34" charset="-120"/>
              </a:rPr>
              <a:t>The Reframe</a:t>
            </a:r>
            <a:endParaRPr lang="en-US" sz="2800" dirty="0"/>
          </a:p>
        </p:txBody>
      </p:sp>
      <p:sp>
        <p:nvSpPr>
          <p:cNvPr id="4" name="Text 2"/>
          <p:cNvSpPr/>
          <p:nvPr/>
        </p:nvSpPr>
        <p:spPr>
          <a:xfrm>
            <a:off x="457200" y="685800"/>
            <a:ext cx="8229600" cy="274320"/>
          </a:xfrm>
          <a:prstGeom prst="rect">
            <a:avLst/>
          </a:prstGeom>
          <a:noFill/>
          <a:ln/>
        </p:spPr>
        <p:txBody>
          <a:bodyPr wrap="square" lIns="0" tIns="0" rIns="0" bIns="0" rtlCol="0" anchor="ctr"/>
          <a:lstStyle/>
          <a:p>
            <a:pPr marL="0" indent="0">
              <a:buNone/>
            </a:pPr>
            <a:r>
              <a:rPr lang="en-US" sz="1300" dirty="0">
                <a:solidFill>
                  <a:srgbClr val="00E5FF"/>
                </a:solidFill>
                <a:latin typeface="Arial" pitchFamily="34" charset="0"/>
                <a:ea typeface="Arial" pitchFamily="34" charset="-122"/>
                <a:cs typeface="Arial" pitchFamily="34" charset="-120"/>
              </a:rPr>
              <a:t>What this project revealed about where value actually lives on analytics teams</a:t>
            </a:r>
            <a:endParaRPr lang="en-US" sz="1300" dirty="0"/>
          </a:p>
        </p:txBody>
      </p:sp>
      <p:sp>
        <p:nvSpPr>
          <p:cNvPr id="5" name="Shape 3"/>
          <p:cNvSpPr/>
          <p:nvPr/>
        </p:nvSpPr>
        <p:spPr>
          <a:xfrm>
            <a:off x="457200" y="1051560"/>
            <a:ext cx="8229600" cy="18288"/>
          </a:xfrm>
          <a:prstGeom prst="rect">
            <a:avLst/>
          </a:prstGeom>
          <a:solidFill>
            <a:srgbClr val="30363D"/>
          </a:solidFill>
          <a:ln/>
        </p:spPr>
      </p:sp>
      <p:sp>
        <p:nvSpPr>
          <p:cNvPr id="6" name="Shape 4"/>
          <p:cNvSpPr/>
          <p:nvPr/>
        </p:nvSpPr>
        <p:spPr>
          <a:xfrm>
            <a:off x="274320" y="1234440"/>
            <a:ext cx="2743200" cy="2468880"/>
          </a:xfrm>
          <a:prstGeom prst="rect">
            <a:avLst/>
          </a:prstGeom>
          <a:solidFill>
            <a:srgbClr val="1C2333"/>
          </a:solidFill>
          <a:ln/>
          <a:effectLst>
            <a:outerShdw blurRad="101600" dist="25400" dir="8100000" algn="bl" rotWithShape="0">
              <a:srgbClr val="000000">
                <a:alpha val="30000"/>
              </a:srgbClr>
            </a:outerShdw>
          </a:effectLst>
        </p:spPr>
      </p:sp>
      <p:sp>
        <p:nvSpPr>
          <p:cNvPr id="7" name="Shape 5"/>
          <p:cNvSpPr/>
          <p:nvPr/>
        </p:nvSpPr>
        <p:spPr>
          <a:xfrm>
            <a:off x="274320" y="1234440"/>
            <a:ext cx="2743200" cy="54864"/>
          </a:xfrm>
          <a:prstGeom prst="rect">
            <a:avLst/>
          </a:prstGeom>
          <a:solidFill>
            <a:srgbClr val="00E5FF"/>
          </a:solidFill>
          <a:ln/>
        </p:spPr>
      </p:sp>
      <p:sp>
        <p:nvSpPr>
          <p:cNvPr id="8" name="Text 6"/>
          <p:cNvSpPr/>
          <p:nvPr/>
        </p:nvSpPr>
        <p:spPr>
          <a:xfrm>
            <a:off x="411480" y="1371600"/>
            <a:ext cx="2468880" cy="365760"/>
          </a:xfrm>
          <a:prstGeom prst="rect">
            <a:avLst/>
          </a:prstGeom>
          <a:noFill/>
          <a:ln/>
        </p:spPr>
        <p:txBody>
          <a:bodyPr wrap="square" lIns="0" tIns="0" rIns="0" bIns="0" rtlCol="0" anchor="ctr"/>
          <a:lstStyle/>
          <a:p>
            <a:pPr marL="0" indent="0">
              <a:buNone/>
            </a:pPr>
            <a:r>
              <a:rPr lang="en-US" sz="1300" b="1" dirty="0">
                <a:solidFill>
                  <a:srgbClr val="00E5FF"/>
                </a:solidFill>
                <a:latin typeface="Arial" pitchFamily="34" charset="0"/>
                <a:ea typeface="Arial" pitchFamily="34" charset="-122"/>
                <a:cs typeface="Arial" pitchFamily="34" charset="-120"/>
              </a:rPr>
              <a:t>Capabilities are all accessible</a:t>
            </a:r>
            <a:endParaRPr lang="en-US" sz="1300" dirty="0"/>
          </a:p>
        </p:txBody>
      </p:sp>
      <p:sp>
        <p:nvSpPr>
          <p:cNvPr id="9" name="Text 7"/>
          <p:cNvSpPr/>
          <p:nvPr/>
        </p:nvSpPr>
        <p:spPr>
          <a:xfrm>
            <a:off x="411480" y="1810512"/>
            <a:ext cx="2468880" cy="1737360"/>
          </a:xfrm>
          <a:prstGeom prst="rect">
            <a:avLst/>
          </a:prstGeom>
          <a:noFill/>
          <a:ln/>
        </p:spPr>
        <p:txBody>
          <a:bodyPr wrap="square" rtlCol="0" anchor="t"/>
          <a:lstStyle/>
          <a:p>
            <a:pPr marL="0" indent="0">
              <a:buNone/>
            </a:pPr>
            <a:r>
              <a:rPr lang="en-US" sz="1200" dirty="0">
                <a:solidFill>
                  <a:srgbClr val="FFFFFF"/>
                </a:solidFill>
                <a:latin typeface="Arial" pitchFamily="34" charset="0"/>
                <a:ea typeface="Arial" pitchFamily="34" charset="-122"/>
                <a:cs typeface="Arial" pitchFamily="34" charset="-120"/>
              </a:rPr>
              <a:t>Code can be generated to do what you can imagine. It's more important to have the imagination on your team than to have the software and specific coding skills that performs the task.</a:t>
            </a:r>
            <a:endParaRPr lang="en-US" sz="1200" dirty="0"/>
          </a:p>
        </p:txBody>
      </p:sp>
      <p:sp>
        <p:nvSpPr>
          <p:cNvPr id="10" name="Shape 8"/>
          <p:cNvSpPr/>
          <p:nvPr/>
        </p:nvSpPr>
        <p:spPr>
          <a:xfrm>
            <a:off x="3200400" y="1234440"/>
            <a:ext cx="2743200" cy="2468880"/>
          </a:xfrm>
          <a:prstGeom prst="rect">
            <a:avLst/>
          </a:prstGeom>
          <a:solidFill>
            <a:srgbClr val="1C2333"/>
          </a:solidFill>
          <a:ln/>
          <a:effectLst>
            <a:outerShdw blurRad="101600" dist="25400" dir="8100000" algn="bl" rotWithShape="0">
              <a:srgbClr val="000000">
                <a:alpha val="30000"/>
              </a:srgbClr>
            </a:outerShdw>
          </a:effectLst>
        </p:spPr>
      </p:sp>
      <p:sp>
        <p:nvSpPr>
          <p:cNvPr id="11" name="Shape 9"/>
          <p:cNvSpPr/>
          <p:nvPr/>
        </p:nvSpPr>
        <p:spPr>
          <a:xfrm>
            <a:off x="3200400" y="1234440"/>
            <a:ext cx="2743200" cy="54864"/>
          </a:xfrm>
          <a:prstGeom prst="rect">
            <a:avLst/>
          </a:prstGeom>
          <a:solidFill>
            <a:srgbClr val="A78BFA"/>
          </a:solidFill>
          <a:ln/>
        </p:spPr>
      </p:sp>
      <p:sp>
        <p:nvSpPr>
          <p:cNvPr id="12" name="Text 10"/>
          <p:cNvSpPr/>
          <p:nvPr/>
        </p:nvSpPr>
        <p:spPr>
          <a:xfrm>
            <a:off x="3337560" y="1371600"/>
            <a:ext cx="2468880" cy="365760"/>
          </a:xfrm>
          <a:prstGeom prst="rect">
            <a:avLst/>
          </a:prstGeom>
          <a:noFill/>
          <a:ln/>
        </p:spPr>
        <p:txBody>
          <a:bodyPr wrap="square" lIns="0" tIns="0" rIns="0" bIns="0" rtlCol="0" anchor="ctr"/>
          <a:lstStyle/>
          <a:p>
            <a:pPr marL="0" indent="0">
              <a:buNone/>
            </a:pPr>
            <a:r>
              <a:rPr lang="en-US" sz="1300" b="1" dirty="0">
                <a:solidFill>
                  <a:srgbClr val="A78BFA"/>
                </a:solidFill>
                <a:latin typeface="Arial" pitchFamily="34" charset="0"/>
                <a:ea typeface="Arial" pitchFamily="34" charset="-122"/>
                <a:cs typeface="Arial" pitchFamily="34" charset="-120"/>
              </a:rPr>
              <a:t>Consumer vs. Creator</a:t>
            </a:r>
            <a:endParaRPr lang="en-US" sz="1300" dirty="0"/>
          </a:p>
        </p:txBody>
      </p:sp>
      <p:sp>
        <p:nvSpPr>
          <p:cNvPr id="13" name="Text 11"/>
          <p:cNvSpPr/>
          <p:nvPr/>
        </p:nvSpPr>
        <p:spPr>
          <a:xfrm>
            <a:off x="3337560" y="1810512"/>
            <a:ext cx="2468880" cy="1737360"/>
          </a:xfrm>
          <a:prstGeom prst="rect">
            <a:avLst/>
          </a:prstGeom>
          <a:noFill/>
          <a:ln/>
        </p:spPr>
        <p:txBody>
          <a:bodyPr wrap="square" rtlCol="0" anchor="t"/>
          <a:lstStyle/>
          <a:p>
            <a:pPr marL="0" indent="0">
              <a:buNone/>
            </a:pPr>
            <a:r>
              <a:rPr lang="en-US" sz="1200" dirty="0">
                <a:solidFill>
                  <a:srgbClr val="FFFFFF"/>
                </a:solidFill>
                <a:latin typeface="Arial" pitchFamily="34" charset="0"/>
                <a:ea typeface="Arial" pitchFamily="34" charset="-122"/>
                <a:cs typeface="Arial" pitchFamily="34" charset="-120"/>
              </a:rPr>
              <a:t>Everyone consumes AI — LLMs, copilots, ChatGPT. The value distinction is in using AI to build actual resources. Things that do other things.</a:t>
            </a:r>
            <a:endParaRPr lang="en-US" sz="1200" dirty="0"/>
          </a:p>
        </p:txBody>
      </p:sp>
      <p:sp>
        <p:nvSpPr>
          <p:cNvPr id="14" name="Shape 12"/>
          <p:cNvSpPr/>
          <p:nvPr/>
        </p:nvSpPr>
        <p:spPr>
          <a:xfrm>
            <a:off x="6126480" y="1234440"/>
            <a:ext cx="2743200" cy="2468880"/>
          </a:xfrm>
          <a:prstGeom prst="rect">
            <a:avLst/>
          </a:prstGeom>
          <a:solidFill>
            <a:srgbClr val="1C2333"/>
          </a:solidFill>
          <a:ln/>
          <a:effectLst>
            <a:outerShdw blurRad="101600" dist="25400" dir="8100000" algn="bl" rotWithShape="0">
              <a:srgbClr val="000000">
                <a:alpha val="30000"/>
              </a:srgbClr>
            </a:outerShdw>
          </a:effectLst>
        </p:spPr>
      </p:sp>
      <p:sp>
        <p:nvSpPr>
          <p:cNvPr id="15" name="Shape 13"/>
          <p:cNvSpPr/>
          <p:nvPr/>
        </p:nvSpPr>
        <p:spPr>
          <a:xfrm>
            <a:off x="6126480" y="1234440"/>
            <a:ext cx="2743200" cy="54864"/>
          </a:xfrm>
          <a:prstGeom prst="rect">
            <a:avLst/>
          </a:prstGeom>
          <a:solidFill>
            <a:srgbClr val="34D399"/>
          </a:solidFill>
          <a:ln/>
        </p:spPr>
      </p:sp>
      <p:sp>
        <p:nvSpPr>
          <p:cNvPr id="16" name="Text 14"/>
          <p:cNvSpPr/>
          <p:nvPr/>
        </p:nvSpPr>
        <p:spPr>
          <a:xfrm>
            <a:off x="6263640" y="1371600"/>
            <a:ext cx="2468880" cy="365760"/>
          </a:xfrm>
          <a:prstGeom prst="rect">
            <a:avLst/>
          </a:prstGeom>
          <a:noFill/>
          <a:ln/>
        </p:spPr>
        <p:txBody>
          <a:bodyPr wrap="square" lIns="0" tIns="0" rIns="0" bIns="0" rtlCol="0" anchor="ctr"/>
          <a:lstStyle/>
          <a:p>
            <a:pPr marL="0" indent="0">
              <a:buNone/>
            </a:pPr>
            <a:r>
              <a:rPr lang="en-US" sz="1300" b="1" dirty="0">
                <a:solidFill>
                  <a:srgbClr val="34D399"/>
                </a:solidFill>
                <a:latin typeface="Arial" pitchFamily="34" charset="0"/>
                <a:ea typeface="Arial" pitchFamily="34" charset="-122"/>
                <a:cs typeface="Arial" pitchFamily="34" charset="-120"/>
              </a:rPr>
              <a:t>What analytics hiring looks like now</a:t>
            </a:r>
            <a:endParaRPr lang="en-US" sz="1300" dirty="0"/>
          </a:p>
        </p:txBody>
      </p:sp>
      <p:sp>
        <p:nvSpPr>
          <p:cNvPr id="17" name="Text 15"/>
          <p:cNvSpPr/>
          <p:nvPr/>
        </p:nvSpPr>
        <p:spPr>
          <a:xfrm>
            <a:off x="6263640" y="1810512"/>
            <a:ext cx="2468880" cy="1737360"/>
          </a:xfrm>
          <a:prstGeom prst="rect">
            <a:avLst/>
          </a:prstGeom>
          <a:noFill/>
          <a:ln/>
        </p:spPr>
        <p:txBody>
          <a:bodyPr wrap="square" rtlCol="0" anchor="t"/>
          <a:lstStyle/>
          <a:p>
            <a:pPr marL="0" indent="0">
              <a:buNone/>
            </a:pPr>
            <a:r>
              <a:rPr lang="en-US" sz="1200" dirty="0">
                <a:solidFill>
                  <a:srgbClr val="FFFFFF"/>
                </a:solidFill>
                <a:latin typeface="Arial" pitchFamily="34" charset="0"/>
                <a:ea typeface="Arial" pitchFamily="34" charset="-122"/>
                <a:cs typeface="Arial" pitchFamily="34" charset="-120"/>
              </a:rPr>
              <a:t>Less about code experts. More about abstract thinking, problem translation, and the organizational understanding to deploy outcomes that actually stick.</a:t>
            </a:r>
            <a:endParaRPr lang="en-US" sz="1200" dirty="0"/>
          </a:p>
        </p:txBody>
      </p:sp>
      <p:sp>
        <p:nvSpPr>
          <p:cNvPr id="18" name="Shape 16"/>
          <p:cNvSpPr/>
          <p:nvPr/>
        </p:nvSpPr>
        <p:spPr>
          <a:xfrm>
            <a:off x="274320" y="3840480"/>
            <a:ext cx="8595360" cy="1005840"/>
          </a:xfrm>
          <a:prstGeom prst="rect">
            <a:avLst/>
          </a:prstGeom>
          <a:solidFill>
            <a:srgbClr val="1C2333"/>
          </a:solidFill>
          <a:ln/>
          <a:effectLst>
            <a:outerShdw blurRad="101600" dist="25400" dir="8100000" algn="bl" rotWithShape="0">
              <a:srgbClr val="000000">
                <a:alpha val="30000"/>
              </a:srgbClr>
            </a:outerShdw>
          </a:effectLst>
        </p:spPr>
      </p:sp>
      <p:sp>
        <p:nvSpPr>
          <p:cNvPr id="19" name="Shape 17"/>
          <p:cNvSpPr/>
          <p:nvPr/>
        </p:nvSpPr>
        <p:spPr>
          <a:xfrm>
            <a:off x="274320" y="3840480"/>
            <a:ext cx="64008" cy="1005840"/>
          </a:xfrm>
          <a:prstGeom prst="rect">
            <a:avLst/>
          </a:prstGeom>
          <a:solidFill>
            <a:srgbClr val="00E5FF"/>
          </a:solidFill>
          <a:ln/>
        </p:spPr>
      </p:sp>
      <p:sp>
        <p:nvSpPr>
          <p:cNvPr id="20" name="Text 18"/>
          <p:cNvSpPr/>
          <p:nvPr/>
        </p:nvSpPr>
        <p:spPr>
          <a:xfrm>
            <a:off x="502920" y="3913632"/>
            <a:ext cx="8138160" cy="868680"/>
          </a:xfrm>
          <a:prstGeom prst="rect">
            <a:avLst/>
          </a:prstGeom>
          <a:noFill/>
          <a:ln/>
        </p:spPr>
        <p:txBody>
          <a:bodyPr wrap="square" rtlCol="0" anchor="ctr"/>
          <a:lstStyle/>
          <a:p>
            <a:pPr marL="0" indent="0">
              <a:buNone/>
            </a:pPr>
            <a:r>
              <a:rPr lang="en-US" sz="1300" i="1" dirty="0">
                <a:solidFill>
                  <a:srgbClr val="FFFFFF"/>
                </a:solidFill>
                <a:latin typeface="Arial" pitchFamily="34" charset="0"/>
                <a:ea typeface="Arial" pitchFamily="34" charset="-122"/>
                <a:cs typeface="Arial" pitchFamily="34" charset="-120"/>
              </a:rPr>
              <a:t>“Anyone can create capabilities — anyone at all — using natural language and a tool like Claude Code. Historically that has been the biggest challenge. Today that's the easy part.”</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TotalTime>
  <Words>1226</Words>
  <Application>Microsoft Office PowerPoint</Application>
  <PresentationFormat>On-screen Show (16:9)</PresentationFormat>
  <Paragraphs>156</Paragraphs>
  <Slides>10</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Voice Interview Utility</dc:title>
  <dc:subject>PptxGenJS Presentation</dc:subject>
  <dc:creator>PptxGenJS</dc:creator>
  <cp:lastModifiedBy>Jared M Grant</cp:lastModifiedBy>
  <cp:revision>1</cp:revision>
  <dcterms:created xsi:type="dcterms:W3CDTF">2026-04-06T03:17:36Z</dcterms:created>
  <dcterms:modified xsi:type="dcterms:W3CDTF">2026-04-06T03:27:14Z</dcterms:modified>
</cp:coreProperties>
</file>